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3" r:id="rId1"/>
  </p:sldMasterIdLst>
  <p:notesMasterIdLst>
    <p:notesMasterId r:id="rId18"/>
  </p:notesMasterIdLst>
  <p:sldIdLst>
    <p:sldId id="256" r:id="rId2"/>
    <p:sldId id="257" r:id="rId3"/>
    <p:sldId id="286" r:id="rId4"/>
    <p:sldId id="288" r:id="rId5"/>
    <p:sldId id="289" r:id="rId6"/>
    <p:sldId id="290" r:id="rId7"/>
    <p:sldId id="292" r:id="rId8"/>
    <p:sldId id="291" r:id="rId9"/>
    <p:sldId id="294" r:id="rId10"/>
    <p:sldId id="295" r:id="rId11"/>
    <p:sldId id="296" r:id="rId12"/>
    <p:sldId id="299" r:id="rId13"/>
    <p:sldId id="300" r:id="rId14"/>
    <p:sldId id="297" r:id="rId15"/>
    <p:sldId id="298" r:id="rId16"/>
    <p:sldId id="28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CF21"/>
    <a:srgbClr val="055B0D"/>
    <a:srgbClr val="D92027"/>
    <a:srgbClr val="46484A"/>
    <a:srgbClr val="8D98A7"/>
    <a:srgbClr val="EE8E93"/>
    <a:srgbClr val="DF444A"/>
    <a:srgbClr val="8D98A8"/>
    <a:srgbClr val="E2B2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AB14F-BFCE-49E0-BAB3-42CB1456512F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6F46AB-88B4-47D4-8EAA-DCB24AFFB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039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D166-5F0C-44B6-B695-C05906D5B86A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E2890-F4BF-4E0F-AC38-9BBA6AD1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6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D166-5F0C-44B6-B695-C05906D5B86A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E2890-F4BF-4E0F-AC38-9BBA6AD1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5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D166-5F0C-44B6-B695-C05906D5B86A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E2890-F4BF-4E0F-AC38-9BBA6AD1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553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D166-5F0C-44B6-B695-C05906D5B86A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E2890-F4BF-4E0F-AC38-9BBA6AD1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467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D166-5F0C-44B6-B695-C05906D5B86A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E2890-F4BF-4E0F-AC38-9BBA6AD1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273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D166-5F0C-44B6-B695-C05906D5B86A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E2890-F4BF-4E0F-AC38-9BBA6AD1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580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D166-5F0C-44B6-B695-C05906D5B86A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E2890-F4BF-4E0F-AC38-9BBA6AD1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66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D166-5F0C-44B6-B695-C05906D5B86A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E2890-F4BF-4E0F-AC38-9BBA6AD1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910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D166-5F0C-44B6-B695-C05906D5B86A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E2890-F4BF-4E0F-AC38-9BBA6AD1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851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D166-5F0C-44B6-B695-C05906D5B86A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E2890-F4BF-4E0F-AC38-9BBA6AD1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564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D166-5F0C-44B6-B695-C05906D5B86A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E2890-F4BF-4E0F-AC38-9BBA6AD1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16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DD166-5F0C-44B6-B695-C05906D5B86A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E2890-F4BF-4E0F-AC38-9BBA6AD1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645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35747" cy="20357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30090" y="2044456"/>
            <a:ext cx="6973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</a:rPr>
              <a:t>Machine Learning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24251" y="4153989"/>
            <a:ext cx="2784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002060"/>
                </a:solidFill>
              </a:rPr>
              <a:t>Session 2</a:t>
            </a:r>
            <a:endParaRPr lang="en-US" sz="5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18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52425" y="323850"/>
            <a:ext cx="4848225" cy="86177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solidFill>
                  <a:srgbClr val="D92027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Session 2</a:t>
            </a:r>
            <a:endParaRPr lang="en-US" sz="5000" b="1" dirty="0">
              <a:solidFill>
                <a:srgbClr val="D92027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2425" y="1235214"/>
            <a:ext cx="4942386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46484A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Gradient descent</a:t>
            </a:r>
            <a:endParaRPr lang="en-US" sz="3600" b="1" dirty="0">
              <a:solidFill>
                <a:srgbClr val="46484A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705" y="123825"/>
            <a:ext cx="930903" cy="982164"/>
          </a:xfrm>
          <a:prstGeom prst="rect">
            <a:avLst/>
          </a:prstGeom>
        </p:spPr>
      </p:pic>
      <p:sp>
        <p:nvSpPr>
          <p:cNvPr id="86" name="Isosceles Triangle 85"/>
          <p:cNvSpPr/>
          <p:nvPr/>
        </p:nvSpPr>
        <p:spPr>
          <a:xfrm>
            <a:off x="6502657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Isosceles Triangle 77"/>
          <p:cNvSpPr/>
          <p:nvPr/>
        </p:nvSpPr>
        <p:spPr>
          <a:xfrm>
            <a:off x="3777283" y="624235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6948494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8580922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7927524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4241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8341203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7265687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572014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9141097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8746198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Isosceles Triangle 66"/>
          <p:cNvSpPr/>
          <p:nvPr/>
        </p:nvSpPr>
        <p:spPr>
          <a:xfrm>
            <a:off x="7566660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368179" y="6356016"/>
            <a:ext cx="2812953" cy="4984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938169" y="6074100"/>
            <a:ext cx="4245498" cy="780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146304" y="5930537"/>
            <a:ext cx="5045696" cy="9274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10244217" y="6473196"/>
            <a:ext cx="1936915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Grow Through</a:t>
            </a:r>
            <a:endParaRPr lang="en-US" b="1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8629531" y="6203173"/>
            <a:ext cx="3562469" cy="6548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Isosceles Triangle 26"/>
          <p:cNvSpPr/>
          <p:nvPr/>
        </p:nvSpPr>
        <p:spPr>
          <a:xfrm>
            <a:off x="966421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2598849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1945451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1442103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309197" y="623752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0" y="6356016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2359130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1283614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589941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>
            <a:off x="3159024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/>
          <p:cNvSpPr/>
          <p:nvPr/>
        </p:nvSpPr>
        <p:spPr>
          <a:xfrm>
            <a:off x="2764125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Isosceles Triangle 44"/>
          <p:cNvSpPr/>
          <p:nvPr/>
        </p:nvSpPr>
        <p:spPr>
          <a:xfrm>
            <a:off x="1584587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3468780" y="6351558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Isosceles Triangle 47"/>
          <p:cNvSpPr/>
          <p:nvPr/>
        </p:nvSpPr>
        <p:spPr>
          <a:xfrm>
            <a:off x="4414046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/>
          <p:cNvSpPr/>
          <p:nvPr/>
        </p:nvSpPr>
        <p:spPr>
          <a:xfrm>
            <a:off x="6046473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53930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/>
          <p:cNvSpPr/>
          <p:nvPr/>
        </p:nvSpPr>
        <p:spPr>
          <a:xfrm>
            <a:off x="4889728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/>
          <p:cNvSpPr/>
          <p:nvPr/>
        </p:nvSpPr>
        <p:spPr>
          <a:xfrm>
            <a:off x="5806755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/>
          <p:cNvSpPr/>
          <p:nvPr/>
        </p:nvSpPr>
        <p:spPr>
          <a:xfrm>
            <a:off x="4731239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/>
          <p:cNvSpPr/>
          <p:nvPr/>
        </p:nvSpPr>
        <p:spPr>
          <a:xfrm>
            <a:off x="4037566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/>
          <p:cNvSpPr/>
          <p:nvPr/>
        </p:nvSpPr>
        <p:spPr>
          <a:xfrm>
            <a:off x="6221527" y="635954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Isosceles Triangle 56"/>
          <p:cNvSpPr/>
          <p:nvPr/>
        </p:nvSpPr>
        <p:spPr>
          <a:xfrm>
            <a:off x="5032212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257773" y="1948025"/>
            <a:ext cx="5664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How to reach the local minimum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200650" y="1454024"/>
                <a:ext cx="5717354" cy="855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650" y="1454024"/>
                <a:ext cx="5717354" cy="8550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924" y="2643946"/>
            <a:ext cx="4427604" cy="30177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403721" y="3110536"/>
                <a:ext cx="57173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𝑁𝑒𝑔𝑎𝑡𝑖𝑣𝑒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721" y="3110536"/>
                <a:ext cx="5717354" cy="461665"/>
              </a:xfrm>
              <a:prstGeom prst="rect">
                <a:avLst/>
              </a:prstGeom>
              <a:blipFill>
                <a:blip r:embed="rId8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>
            <a:off x="2159726" y="3039291"/>
            <a:ext cx="627341" cy="10189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462005" y="3225576"/>
            <a:ext cx="1002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Negative slope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93157" y="3905196"/>
            <a:ext cx="44649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So the value of theta will keep increasing until it reaches the </a:t>
            </a:r>
            <a:r>
              <a:rPr lang="en-US" sz="2000" u="sng" dirty="0" smtClean="0">
                <a:solidFill>
                  <a:srgbClr val="FF0000"/>
                </a:solidFill>
              </a:rPr>
              <a:t>local minimum </a:t>
            </a:r>
            <a:endParaRPr lang="en-US" sz="2000" u="sng" dirty="0">
              <a:solidFill>
                <a:srgbClr val="FF0000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3248297" y="4336869"/>
            <a:ext cx="5695406" cy="501655"/>
          </a:xfrm>
          <a:custGeom>
            <a:avLst/>
            <a:gdLst>
              <a:gd name="connsiteX0" fmla="*/ 5695406 w 5695406"/>
              <a:gd name="connsiteY0" fmla="*/ 217714 h 501655"/>
              <a:gd name="connsiteX1" fmla="*/ 4032069 w 5695406"/>
              <a:gd name="connsiteY1" fmla="*/ 496388 h 501655"/>
              <a:gd name="connsiteX2" fmla="*/ 0 w 5695406"/>
              <a:gd name="connsiteY2" fmla="*/ 0 h 50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95406" h="501655">
                <a:moveTo>
                  <a:pt x="5695406" y="217714"/>
                </a:moveTo>
                <a:cubicBezTo>
                  <a:pt x="5338354" y="375194"/>
                  <a:pt x="4981303" y="532674"/>
                  <a:pt x="4032069" y="496388"/>
                </a:cubicBezTo>
                <a:cubicBezTo>
                  <a:pt x="3082835" y="460102"/>
                  <a:pt x="1541417" y="230051"/>
                  <a:pt x="0" y="0"/>
                </a:cubicBezTo>
              </a:path>
            </a:pathLst>
          </a:custGeom>
          <a:noFill/>
          <a:ln w="12700">
            <a:solidFill>
              <a:srgbClr val="0FCF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176441" y="4286913"/>
            <a:ext cx="129994" cy="9099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5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tting the learning rate of your neural network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37" y="2484024"/>
            <a:ext cx="9688149" cy="375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52425" y="323850"/>
            <a:ext cx="4848225" cy="86177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solidFill>
                  <a:srgbClr val="D92027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Session 2</a:t>
            </a:r>
            <a:endParaRPr lang="en-US" sz="5000" b="1" dirty="0">
              <a:solidFill>
                <a:srgbClr val="D92027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2425" y="1235214"/>
            <a:ext cx="4942386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46484A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Gradient descent</a:t>
            </a:r>
            <a:endParaRPr lang="en-US" sz="3600" b="1" dirty="0">
              <a:solidFill>
                <a:srgbClr val="46484A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705" y="123825"/>
            <a:ext cx="930903" cy="982164"/>
          </a:xfrm>
          <a:prstGeom prst="rect">
            <a:avLst/>
          </a:prstGeom>
        </p:spPr>
      </p:pic>
      <p:sp>
        <p:nvSpPr>
          <p:cNvPr id="86" name="Isosceles Triangle 85"/>
          <p:cNvSpPr/>
          <p:nvPr/>
        </p:nvSpPr>
        <p:spPr>
          <a:xfrm>
            <a:off x="6502657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Isosceles Triangle 77"/>
          <p:cNvSpPr/>
          <p:nvPr/>
        </p:nvSpPr>
        <p:spPr>
          <a:xfrm>
            <a:off x="3777283" y="624235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6948494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8580922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7927524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4241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8341203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7265687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572014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9141097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8746198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Isosceles Triangle 66"/>
          <p:cNvSpPr/>
          <p:nvPr/>
        </p:nvSpPr>
        <p:spPr>
          <a:xfrm>
            <a:off x="7566660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368179" y="6356016"/>
            <a:ext cx="2812953" cy="4984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938169" y="6074100"/>
            <a:ext cx="4245498" cy="780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146304" y="5930537"/>
            <a:ext cx="5045696" cy="9274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10244217" y="6473196"/>
            <a:ext cx="1936915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Grow Through</a:t>
            </a:r>
            <a:endParaRPr lang="en-US" b="1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8629531" y="6203173"/>
            <a:ext cx="3562469" cy="6548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Isosceles Triangle 26"/>
          <p:cNvSpPr/>
          <p:nvPr/>
        </p:nvSpPr>
        <p:spPr>
          <a:xfrm>
            <a:off x="966421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2598849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1945451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1442103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309197" y="623752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0" y="6356016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2359130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1283614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589941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>
            <a:off x="3159024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/>
          <p:cNvSpPr/>
          <p:nvPr/>
        </p:nvSpPr>
        <p:spPr>
          <a:xfrm>
            <a:off x="2764125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Isosceles Triangle 44"/>
          <p:cNvSpPr/>
          <p:nvPr/>
        </p:nvSpPr>
        <p:spPr>
          <a:xfrm>
            <a:off x="1584587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3468780" y="6351558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Isosceles Triangle 47"/>
          <p:cNvSpPr/>
          <p:nvPr/>
        </p:nvSpPr>
        <p:spPr>
          <a:xfrm>
            <a:off x="4414046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/>
          <p:cNvSpPr/>
          <p:nvPr/>
        </p:nvSpPr>
        <p:spPr>
          <a:xfrm>
            <a:off x="6046473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53930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/>
          <p:cNvSpPr/>
          <p:nvPr/>
        </p:nvSpPr>
        <p:spPr>
          <a:xfrm>
            <a:off x="4889728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/>
          <p:cNvSpPr/>
          <p:nvPr/>
        </p:nvSpPr>
        <p:spPr>
          <a:xfrm>
            <a:off x="5806755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/>
          <p:cNvSpPr/>
          <p:nvPr/>
        </p:nvSpPr>
        <p:spPr>
          <a:xfrm>
            <a:off x="4731239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/>
          <p:cNvSpPr/>
          <p:nvPr/>
        </p:nvSpPr>
        <p:spPr>
          <a:xfrm>
            <a:off x="4037566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/>
          <p:cNvSpPr/>
          <p:nvPr/>
        </p:nvSpPr>
        <p:spPr>
          <a:xfrm>
            <a:off x="6221527" y="635954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Isosceles Triangle 56"/>
          <p:cNvSpPr/>
          <p:nvPr/>
        </p:nvSpPr>
        <p:spPr>
          <a:xfrm>
            <a:off x="5032212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5960987" y="978515"/>
                <a:ext cx="32110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>
                    <a:latin typeface="Hack" panose="020B0609030202020204" pitchFamily="49" charset="0"/>
                    <a:ea typeface="Hack" panose="020B0609030202020204" pitchFamily="49" charset="0"/>
                    <a:cs typeface="Hack" panose="020B0609030202020204" pitchFamily="49" charset="0"/>
                  </a:rPr>
                  <a:t>Value of Alpha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Hack" panose="020B0609030202020204" pitchFamily="49" charset="0"/>
                        <a:cs typeface="Hack" panose="020B0609030202020204" pitchFamily="49" charset="0"/>
                      </a:rPr>
                      <m:t>𝜶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Hack" panose="020B0609030202020204" pitchFamily="49" charset="0"/>
                        <a:cs typeface="Hack" panose="020B0609030202020204" pitchFamily="49" charset="0"/>
                      </a:rPr>
                      <m:t> </m:t>
                    </m:r>
                  </m:oMath>
                </a14:m>
                <a:r>
                  <a:rPr lang="en-US" sz="2000" b="1" dirty="0" smtClean="0">
                    <a:latin typeface="Hack" panose="020B0609030202020204" pitchFamily="49" charset="0"/>
                    <a:ea typeface="Hack" panose="020B0609030202020204" pitchFamily="49" charset="0"/>
                    <a:cs typeface="Hack" panose="020B0609030202020204" pitchFamily="49" charset="0"/>
                  </a:rPr>
                  <a:t>?</a:t>
                </a: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987" y="978515"/>
                <a:ext cx="3211007" cy="400110"/>
              </a:xfrm>
              <a:prstGeom prst="rect">
                <a:avLst/>
              </a:prstGeom>
              <a:blipFill>
                <a:blip r:embed="rId7"/>
                <a:stretch>
                  <a:fillRect l="-2087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5514010" y="1399798"/>
                <a:ext cx="5717354" cy="855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010" y="1399798"/>
                <a:ext cx="5717354" cy="85504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884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04465" y="244215"/>
            <a:ext cx="4848225" cy="86177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solidFill>
                  <a:srgbClr val="D92027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Session 2</a:t>
            </a:r>
            <a:endParaRPr lang="en-US" sz="5000" b="1" dirty="0">
              <a:solidFill>
                <a:srgbClr val="D92027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0082" y="1153347"/>
            <a:ext cx="7276284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46484A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Gradient </a:t>
            </a:r>
            <a:r>
              <a:rPr lang="en-US" sz="3600" b="1" dirty="0" smtClean="0">
                <a:solidFill>
                  <a:srgbClr val="46484A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descent equation</a:t>
            </a:r>
            <a:endParaRPr lang="en-US" sz="3600" b="1" dirty="0">
              <a:solidFill>
                <a:srgbClr val="46484A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705" y="123825"/>
            <a:ext cx="930903" cy="982164"/>
          </a:xfrm>
          <a:prstGeom prst="rect">
            <a:avLst/>
          </a:prstGeom>
        </p:spPr>
      </p:pic>
      <p:sp>
        <p:nvSpPr>
          <p:cNvPr id="86" name="Isosceles Triangle 85"/>
          <p:cNvSpPr/>
          <p:nvPr/>
        </p:nvSpPr>
        <p:spPr>
          <a:xfrm>
            <a:off x="6502657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Isosceles Triangle 77"/>
          <p:cNvSpPr/>
          <p:nvPr/>
        </p:nvSpPr>
        <p:spPr>
          <a:xfrm>
            <a:off x="3777283" y="624235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6948494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8580922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7927524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4241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8341203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7265687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572014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9141097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8746198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Isosceles Triangle 66"/>
          <p:cNvSpPr/>
          <p:nvPr/>
        </p:nvSpPr>
        <p:spPr>
          <a:xfrm>
            <a:off x="7566660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368179" y="6356016"/>
            <a:ext cx="2812953" cy="4984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938169" y="6074100"/>
            <a:ext cx="4245498" cy="780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146304" y="5930537"/>
            <a:ext cx="5045696" cy="9274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10244217" y="6473196"/>
            <a:ext cx="1936915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Grow Through</a:t>
            </a:r>
            <a:endParaRPr lang="en-US" b="1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8629531" y="6203173"/>
            <a:ext cx="3562469" cy="6548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Isosceles Triangle 26"/>
          <p:cNvSpPr/>
          <p:nvPr/>
        </p:nvSpPr>
        <p:spPr>
          <a:xfrm>
            <a:off x="966421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2598849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1945451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1442103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309197" y="623752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0" y="6356016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2359130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1283614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589941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>
            <a:off x="3159024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/>
          <p:cNvSpPr/>
          <p:nvPr/>
        </p:nvSpPr>
        <p:spPr>
          <a:xfrm>
            <a:off x="2764125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Isosceles Triangle 44"/>
          <p:cNvSpPr/>
          <p:nvPr/>
        </p:nvSpPr>
        <p:spPr>
          <a:xfrm>
            <a:off x="1584587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3468780" y="6351558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Isosceles Triangle 47"/>
          <p:cNvSpPr/>
          <p:nvPr/>
        </p:nvSpPr>
        <p:spPr>
          <a:xfrm>
            <a:off x="4414046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/>
          <p:cNvSpPr/>
          <p:nvPr/>
        </p:nvSpPr>
        <p:spPr>
          <a:xfrm>
            <a:off x="6046473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53930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/>
          <p:cNvSpPr/>
          <p:nvPr/>
        </p:nvSpPr>
        <p:spPr>
          <a:xfrm>
            <a:off x="4889728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/>
          <p:cNvSpPr/>
          <p:nvPr/>
        </p:nvSpPr>
        <p:spPr>
          <a:xfrm>
            <a:off x="5806755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/>
          <p:cNvSpPr/>
          <p:nvPr/>
        </p:nvSpPr>
        <p:spPr>
          <a:xfrm>
            <a:off x="4731239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/>
          <p:cNvSpPr/>
          <p:nvPr/>
        </p:nvSpPr>
        <p:spPr>
          <a:xfrm>
            <a:off x="4037566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/>
          <p:cNvSpPr/>
          <p:nvPr/>
        </p:nvSpPr>
        <p:spPr>
          <a:xfrm>
            <a:off x="6221527" y="635954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Isosceles Triangle 56"/>
          <p:cNvSpPr/>
          <p:nvPr/>
        </p:nvSpPr>
        <p:spPr>
          <a:xfrm>
            <a:off x="5032212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/>
              <p:cNvSpPr txBox="1"/>
              <p:nvPr/>
            </p:nvSpPr>
            <p:spPr>
              <a:xfrm>
                <a:off x="285078" y="2251978"/>
                <a:ext cx="1636254" cy="7643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 smtClean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78" y="2251978"/>
                <a:ext cx="1636254" cy="7643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/>
              <p:cNvSpPr txBox="1"/>
              <p:nvPr/>
            </p:nvSpPr>
            <p:spPr>
              <a:xfrm>
                <a:off x="2245190" y="3502322"/>
                <a:ext cx="5574043" cy="2388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𝑟𝑒𝑝𝑒𝑎𝑡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𝑢𝑛𝑡𝑖𝑙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𝑐𝑜𝑛𝑣𝑒𝑟𝑔𝑒𝑛𝑐𝑒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{</m:t>
                      </m:r>
                    </m:oMath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b="0" dirty="0" smtClean="0"/>
              </a:p>
            </p:txBody>
          </p:sp>
        </mc:Choice>
        <mc:Fallback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190" y="3502322"/>
                <a:ext cx="5574043" cy="2388474"/>
              </a:xfrm>
              <a:prstGeom prst="rect">
                <a:avLst/>
              </a:prstGeom>
              <a:blipFill>
                <a:blip r:embed="rId7"/>
                <a:stretch>
                  <a:fillRect b="-1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5122247" y="2188349"/>
                <a:ext cx="3666004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2247" y="2188349"/>
                <a:ext cx="3666004" cy="8485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1824650" y="2204875"/>
                <a:ext cx="3421128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650" y="2204875"/>
                <a:ext cx="3421128" cy="8485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107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04465" y="244215"/>
            <a:ext cx="4848225" cy="86177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solidFill>
                  <a:srgbClr val="D92027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Session 2</a:t>
            </a:r>
            <a:endParaRPr lang="en-US" sz="5000" b="1" dirty="0">
              <a:solidFill>
                <a:srgbClr val="D92027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0083" y="1153347"/>
            <a:ext cx="4083244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46484A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All Equations:</a:t>
            </a:r>
            <a:endParaRPr lang="en-US" sz="3600" b="1" dirty="0">
              <a:solidFill>
                <a:srgbClr val="46484A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705" y="123825"/>
            <a:ext cx="930903" cy="982164"/>
          </a:xfrm>
          <a:prstGeom prst="rect">
            <a:avLst/>
          </a:prstGeom>
        </p:spPr>
      </p:pic>
      <p:sp>
        <p:nvSpPr>
          <p:cNvPr id="86" name="Isosceles Triangle 85"/>
          <p:cNvSpPr/>
          <p:nvPr/>
        </p:nvSpPr>
        <p:spPr>
          <a:xfrm>
            <a:off x="6502657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Isosceles Triangle 77"/>
          <p:cNvSpPr/>
          <p:nvPr/>
        </p:nvSpPr>
        <p:spPr>
          <a:xfrm>
            <a:off x="3777283" y="624235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6948494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8580922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7927524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4241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8341203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7265687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572014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9141097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8746198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Isosceles Triangle 66"/>
          <p:cNvSpPr/>
          <p:nvPr/>
        </p:nvSpPr>
        <p:spPr>
          <a:xfrm>
            <a:off x="7566660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368179" y="6356016"/>
            <a:ext cx="2812953" cy="4984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938169" y="6074100"/>
            <a:ext cx="4245498" cy="780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146304" y="5930537"/>
            <a:ext cx="5045696" cy="9274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10244217" y="6473196"/>
            <a:ext cx="1936915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Grow Through</a:t>
            </a:r>
            <a:endParaRPr lang="en-US" b="1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8629531" y="6203173"/>
            <a:ext cx="3562469" cy="6548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Isosceles Triangle 26"/>
          <p:cNvSpPr/>
          <p:nvPr/>
        </p:nvSpPr>
        <p:spPr>
          <a:xfrm>
            <a:off x="966421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2598849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1945451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1442103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309197" y="623752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0" y="6356016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2359130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1283614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589941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>
            <a:off x="3159024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/>
          <p:cNvSpPr/>
          <p:nvPr/>
        </p:nvSpPr>
        <p:spPr>
          <a:xfrm>
            <a:off x="2764125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Isosceles Triangle 44"/>
          <p:cNvSpPr/>
          <p:nvPr/>
        </p:nvSpPr>
        <p:spPr>
          <a:xfrm>
            <a:off x="1584587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3468780" y="6351558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Isosceles Triangle 47"/>
          <p:cNvSpPr/>
          <p:nvPr/>
        </p:nvSpPr>
        <p:spPr>
          <a:xfrm>
            <a:off x="4414046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/>
          <p:cNvSpPr/>
          <p:nvPr/>
        </p:nvSpPr>
        <p:spPr>
          <a:xfrm>
            <a:off x="6046473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53930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/>
          <p:cNvSpPr/>
          <p:nvPr/>
        </p:nvSpPr>
        <p:spPr>
          <a:xfrm>
            <a:off x="4889728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/>
          <p:cNvSpPr/>
          <p:nvPr/>
        </p:nvSpPr>
        <p:spPr>
          <a:xfrm>
            <a:off x="5806755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/>
          <p:cNvSpPr/>
          <p:nvPr/>
        </p:nvSpPr>
        <p:spPr>
          <a:xfrm>
            <a:off x="4731239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/>
          <p:cNvSpPr/>
          <p:nvPr/>
        </p:nvSpPr>
        <p:spPr>
          <a:xfrm>
            <a:off x="4037566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/>
          <p:cNvSpPr/>
          <p:nvPr/>
        </p:nvSpPr>
        <p:spPr>
          <a:xfrm>
            <a:off x="6221527" y="635954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Isosceles Triangle 56"/>
          <p:cNvSpPr/>
          <p:nvPr/>
        </p:nvSpPr>
        <p:spPr>
          <a:xfrm>
            <a:off x="5032212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/>
              <p:cNvSpPr txBox="1"/>
              <p:nvPr/>
            </p:nvSpPr>
            <p:spPr>
              <a:xfrm>
                <a:off x="204466" y="2634428"/>
                <a:ext cx="6298192" cy="2402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Hypothesis: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ar-EG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Parameters:	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Function:	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0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Goal:			</a:t>
                </a:r>
                <a:r>
                  <a:rPr lang="en-US" sz="20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2000" dirty="0"/>
                  <a:t>minimize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66" y="2634428"/>
                <a:ext cx="6298192" cy="2402068"/>
              </a:xfrm>
              <a:prstGeom prst="rect">
                <a:avLst/>
              </a:prstGeom>
              <a:blipFill>
                <a:blip r:embed="rId6"/>
                <a:stretch>
                  <a:fillRect l="-1065" t="-1269" b="-3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/>
          <p:cNvCxnSpPr/>
          <p:nvPr/>
        </p:nvCxnSpPr>
        <p:spPr>
          <a:xfrm>
            <a:off x="6502657" y="2072640"/>
            <a:ext cx="0" cy="41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/>
              <p:cNvSpPr txBox="1"/>
              <p:nvPr/>
            </p:nvSpPr>
            <p:spPr>
              <a:xfrm>
                <a:off x="6572014" y="2753802"/>
                <a:ext cx="5574043" cy="2388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𝑟𝑒𝑝𝑒𝑎𝑡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𝑢𝑛𝑡𝑖𝑙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𝑐𝑜𝑛𝑣𝑒𝑟𝑔𝑒𝑛𝑐𝑒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{</m:t>
                      </m:r>
                    </m:oMath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b="0" dirty="0" smtClean="0"/>
              </a:p>
            </p:txBody>
          </p:sp>
        </mc:Choice>
        <mc:Fallback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014" y="2753802"/>
                <a:ext cx="5574043" cy="2388474"/>
              </a:xfrm>
              <a:prstGeom prst="rect">
                <a:avLst/>
              </a:prstGeom>
              <a:blipFill>
                <a:blip r:embed="rId7"/>
                <a:stretch>
                  <a:fillRect b="-1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966421" y="1998640"/>
            <a:ext cx="42854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/>
              <a:t>Linear regression </a:t>
            </a:r>
            <a:r>
              <a:rPr lang="en-US" sz="2000" b="1" dirty="0"/>
              <a:t>m</a:t>
            </a:r>
            <a:r>
              <a:rPr lang="en-US" sz="2000" b="1" dirty="0" smtClean="0"/>
              <a:t>odel</a:t>
            </a:r>
            <a:endParaRPr lang="en-US" sz="2000" b="1" dirty="0"/>
          </a:p>
        </p:txBody>
      </p:sp>
      <p:sp>
        <p:nvSpPr>
          <p:cNvPr id="70" name="Rectangle 69"/>
          <p:cNvSpPr/>
          <p:nvPr/>
        </p:nvSpPr>
        <p:spPr>
          <a:xfrm>
            <a:off x="6626416" y="1946730"/>
            <a:ext cx="42854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/>
              <a:t>Gradient descent algorithm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56754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010" y="409172"/>
            <a:ext cx="5717580" cy="57175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2425" y="323850"/>
            <a:ext cx="4848225" cy="86177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solidFill>
                  <a:srgbClr val="D92027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Session 2</a:t>
            </a:r>
            <a:endParaRPr lang="en-US" sz="5000" b="1" dirty="0">
              <a:solidFill>
                <a:srgbClr val="D92027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2425" y="1235214"/>
            <a:ext cx="4942386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46484A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Gradient descent</a:t>
            </a:r>
            <a:endParaRPr lang="en-US" sz="3600" b="1" dirty="0">
              <a:solidFill>
                <a:srgbClr val="46484A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705" y="123825"/>
            <a:ext cx="930903" cy="982164"/>
          </a:xfrm>
          <a:prstGeom prst="rect">
            <a:avLst/>
          </a:prstGeom>
        </p:spPr>
      </p:pic>
      <p:sp>
        <p:nvSpPr>
          <p:cNvPr id="86" name="Isosceles Triangle 85"/>
          <p:cNvSpPr/>
          <p:nvPr/>
        </p:nvSpPr>
        <p:spPr>
          <a:xfrm>
            <a:off x="6502657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Isosceles Triangle 77"/>
          <p:cNvSpPr/>
          <p:nvPr/>
        </p:nvSpPr>
        <p:spPr>
          <a:xfrm>
            <a:off x="3777283" y="624235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6948494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8580922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7927524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4241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8341203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7265687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572014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9141097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8746198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Isosceles Triangle 66"/>
          <p:cNvSpPr/>
          <p:nvPr/>
        </p:nvSpPr>
        <p:spPr>
          <a:xfrm>
            <a:off x="7566660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368179" y="6356016"/>
            <a:ext cx="2812953" cy="4984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938169" y="6074100"/>
            <a:ext cx="4245498" cy="780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146304" y="5930537"/>
            <a:ext cx="5045696" cy="9274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10244217" y="6473196"/>
            <a:ext cx="1936915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Grow Through</a:t>
            </a:r>
            <a:endParaRPr lang="en-US" b="1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8629531" y="6203173"/>
            <a:ext cx="3562469" cy="6548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Isosceles Triangle 26"/>
          <p:cNvSpPr/>
          <p:nvPr/>
        </p:nvSpPr>
        <p:spPr>
          <a:xfrm>
            <a:off x="966421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2598849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1945451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1442103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309197" y="623752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0" y="6356016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2359130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1283614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589941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>
            <a:off x="3159024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/>
          <p:cNvSpPr/>
          <p:nvPr/>
        </p:nvSpPr>
        <p:spPr>
          <a:xfrm>
            <a:off x="2764125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Isosceles Triangle 44"/>
          <p:cNvSpPr/>
          <p:nvPr/>
        </p:nvSpPr>
        <p:spPr>
          <a:xfrm>
            <a:off x="1584587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3468780" y="6351558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Isosceles Triangle 47"/>
          <p:cNvSpPr/>
          <p:nvPr/>
        </p:nvSpPr>
        <p:spPr>
          <a:xfrm>
            <a:off x="4414046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/>
          <p:cNvSpPr/>
          <p:nvPr/>
        </p:nvSpPr>
        <p:spPr>
          <a:xfrm>
            <a:off x="6046473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53930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/>
          <p:cNvSpPr/>
          <p:nvPr/>
        </p:nvSpPr>
        <p:spPr>
          <a:xfrm>
            <a:off x="4889728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/>
          <p:cNvSpPr/>
          <p:nvPr/>
        </p:nvSpPr>
        <p:spPr>
          <a:xfrm>
            <a:off x="5806755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/>
          <p:cNvSpPr/>
          <p:nvPr/>
        </p:nvSpPr>
        <p:spPr>
          <a:xfrm>
            <a:off x="4731239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/>
          <p:cNvSpPr/>
          <p:nvPr/>
        </p:nvSpPr>
        <p:spPr>
          <a:xfrm>
            <a:off x="4037566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/>
          <p:cNvSpPr/>
          <p:nvPr/>
        </p:nvSpPr>
        <p:spPr>
          <a:xfrm>
            <a:off x="6221527" y="635954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Isosceles Triangle 56"/>
          <p:cNvSpPr/>
          <p:nvPr/>
        </p:nvSpPr>
        <p:spPr>
          <a:xfrm>
            <a:off x="5032212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390772" y="2973561"/>
                <a:ext cx="4792589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Hack" panose="020B0609030202020204" pitchFamily="49" charset="0"/>
                    <a:ea typeface="Hack" panose="020B0609030202020204" pitchFamily="49" charset="0"/>
                    <a:cs typeface="Hack" panose="020B0609030202020204" pitchFamily="49" charset="0"/>
                  </a:rPr>
                  <a:t>Steps: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Hack" panose="020B0609030202020204" pitchFamily="49" charset="0"/>
                    <a:ea typeface="Hack" panose="020B0609030202020204" pitchFamily="49" charset="0"/>
                    <a:cs typeface="Hack" panose="020B0609030202020204" pitchFamily="49" charset="0"/>
                  </a:rPr>
                  <a:t>Start with some initial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Hack" panose="020B0609030202020204" pitchFamily="49" charset="0"/>
                        <a:cs typeface="Hack" panose="020B0609030202020204" pitchFamily="49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Hack" panose="020B0609030202020204" pitchFamily="49" charset="0"/>
                    <a:ea typeface="Hack" panose="020B0609030202020204" pitchFamily="49" charset="0"/>
                    <a:cs typeface="Hack" panose="020B0609030202020204" pitchFamily="49" charset="0"/>
                  </a:rPr>
                  <a:t>Keep changing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Hack" panose="020B0609030202020204" pitchFamily="49" charset="0"/>
                        <a:cs typeface="Hack" panose="020B0609030202020204" pitchFamily="49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Hack" panose="020B0609030202020204" pitchFamily="49" charset="0"/>
                    <a:ea typeface="Hack" panose="020B0609030202020204" pitchFamily="49" charset="0"/>
                    <a:cs typeface="Hack" panose="020B0609030202020204" pitchFamily="49" charset="0"/>
                  </a:rPr>
                  <a:t> to reduce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latin typeface="Hack" panose="020B0609030202020204" pitchFamily="49" charset="0"/>
                    <a:ea typeface="Hack" panose="020B0609030202020204" pitchFamily="49" charset="0"/>
                    <a:cs typeface="Hack" panose="020B0609030202020204" pitchFamily="49" charset="0"/>
                  </a:rPr>
                  <a:t> until we reach a minimum values</a:t>
                </a:r>
                <a:r>
                  <a:rPr lang="en-US" sz="2000" dirty="0" smtClean="0">
                    <a:latin typeface="Hack" panose="020B0609030202020204" pitchFamily="49" charset="0"/>
                    <a:ea typeface="Hack" panose="020B0609030202020204" pitchFamily="49" charset="0"/>
                    <a:cs typeface="Hack" panose="020B0609030202020204" pitchFamily="49" charset="0"/>
                  </a:rPr>
                  <a:t>.</a:t>
                </a:r>
                <a:endParaRPr lang="en-US" sz="2000" dirty="0"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72" y="2973561"/>
                <a:ext cx="4792589" cy="1938992"/>
              </a:xfrm>
              <a:prstGeom prst="rect">
                <a:avLst/>
              </a:prstGeom>
              <a:blipFill>
                <a:blip r:embed="rId7"/>
                <a:stretch>
                  <a:fillRect l="-1272" t="-1887"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/>
              <p:cNvSpPr txBox="1"/>
              <p:nvPr/>
            </p:nvSpPr>
            <p:spPr>
              <a:xfrm>
                <a:off x="326357" y="2000032"/>
                <a:ext cx="4900359" cy="855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357" y="2000032"/>
                <a:ext cx="4900359" cy="85504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/>
          <p:cNvSpPr txBox="1"/>
          <p:nvPr/>
        </p:nvSpPr>
        <p:spPr>
          <a:xfrm>
            <a:off x="380241" y="4980420"/>
            <a:ext cx="479258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ack" panose="020B0609030202020204"/>
                <a:ea typeface="Hack" panose="020B0609030202020204" pitchFamily="49" charset="0"/>
                <a:cs typeface="Hack" panose="020B0609030202020204" pitchFamily="49" charset="0"/>
              </a:rPr>
              <a:t>Note :</a:t>
            </a:r>
          </a:p>
          <a:p>
            <a:pPr lvl="1"/>
            <a:r>
              <a:rPr lang="en-US" dirty="0">
                <a:latin typeface="Hack" panose="020B0609030202020204"/>
              </a:rPr>
              <a:t>“Batch</a:t>
            </a:r>
            <a:r>
              <a:rPr lang="en-US" dirty="0" smtClean="0">
                <a:latin typeface="Hack" panose="020B0609030202020204"/>
              </a:rPr>
              <a:t>”: Each</a:t>
            </a:r>
            <a:r>
              <a:rPr lang="en-US" dirty="0">
                <a:latin typeface="Hack" panose="020B0609030202020204"/>
              </a:rPr>
              <a:t> </a:t>
            </a:r>
            <a:r>
              <a:rPr lang="en-US" dirty="0" smtClean="0">
                <a:latin typeface="Hack" panose="020B0609030202020204"/>
              </a:rPr>
              <a:t>step</a:t>
            </a:r>
            <a:r>
              <a:rPr lang="en-US" dirty="0">
                <a:latin typeface="Hack" panose="020B0609030202020204"/>
              </a:rPr>
              <a:t> </a:t>
            </a:r>
            <a:r>
              <a:rPr lang="en-US" dirty="0" smtClean="0">
                <a:latin typeface="Hack" panose="020B0609030202020204"/>
              </a:rPr>
              <a:t>of</a:t>
            </a:r>
            <a:r>
              <a:rPr lang="en-US" dirty="0">
                <a:latin typeface="Hack" panose="020B0609030202020204"/>
              </a:rPr>
              <a:t> </a:t>
            </a:r>
            <a:r>
              <a:rPr lang="en-US" dirty="0" smtClean="0">
                <a:latin typeface="Hack" panose="020B0609030202020204"/>
              </a:rPr>
              <a:t>Gradient descent</a:t>
            </a:r>
            <a:r>
              <a:rPr lang="en-US" dirty="0">
                <a:latin typeface="Hack" panose="020B0609030202020204"/>
              </a:rPr>
              <a:t> </a:t>
            </a:r>
            <a:r>
              <a:rPr lang="en-US" dirty="0" smtClean="0">
                <a:latin typeface="Hack" panose="020B0609030202020204"/>
              </a:rPr>
              <a:t>uses</a:t>
            </a:r>
            <a:r>
              <a:rPr lang="en-US" dirty="0">
                <a:latin typeface="Hack" panose="020B0609030202020204"/>
              </a:rPr>
              <a:t> </a:t>
            </a:r>
            <a:r>
              <a:rPr lang="en-US" dirty="0" smtClean="0">
                <a:latin typeface="Hack" panose="020B0609030202020204"/>
              </a:rPr>
              <a:t>all the</a:t>
            </a:r>
            <a:r>
              <a:rPr lang="en-US" dirty="0">
                <a:latin typeface="Hack" panose="020B0609030202020204"/>
              </a:rPr>
              <a:t> </a:t>
            </a:r>
            <a:r>
              <a:rPr lang="en-US" dirty="0" smtClean="0">
                <a:latin typeface="Hack" panose="020B0609030202020204"/>
              </a:rPr>
              <a:t>training</a:t>
            </a:r>
            <a:r>
              <a:rPr lang="en-US" dirty="0">
                <a:latin typeface="Hack" panose="020B0609030202020204"/>
              </a:rPr>
              <a:t> </a:t>
            </a:r>
            <a:r>
              <a:rPr lang="en-US" dirty="0" smtClean="0">
                <a:latin typeface="Hack" panose="020B0609030202020204"/>
              </a:rPr>
              <a:t>examples</a:t>
            </a:r>
            <a:r>
              <a:rPr lang="en-US" dirty="0">
                <a:latin typeface="Hack" panose="020B0609030202020204"/>
              </a:rPr>
              <a:t>.</a:t>
            </a:r>
            <a:endParaRPr lang="en-US" dirty="0">
              <a:latin typeface="Hack" panose="020B0609030202020204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80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54" y="1765076"/>
            <a:ext cx="11191911" cy="43834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4606" y="187139"/>
            <a:ext cx="4848225" cy="86177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solidFill>
                  <a:srgbClr val="D92027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Session 2</a:t>
            </a:r>
            <a:endParaRPr lang="en-US" sz="5000" b="1" dirty="0">
              <a:solidFill>
                <a:srgbClr val="D92027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4606" y="1098503"/>
            <a:ext cx="4942386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46484A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Gradient descent</a:t>
            </a:r>
            <a:endParaRPr lang="en-US" sz="3600" b="1" dirty="0">
              <a:solidFill>
                <a:srgbClr val="46484A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705" y="123825"/>
            <a:ext cx="930903" cy="982164"/>
          </a:xfrm>
          <a:prstGeom prst="rect">
            <a:avLst/>
          </a:prstGeom>
        </p:spPr>
      </p:pic>
      <p:sp>
        <p:nvSpPr>
          <p:cNvPr id="86" name="Isosceles Triangle 85"/>
          <p:cNvSpPr/>
          <p:nvPr/>
        </p:nvSpPr>
        <p:spPr>
          <a:xfrm>
            <a:off x="6502657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Isosceles Triangle 77"/>
          <p:cNvSpPr/>
          <p:nvPr/>
        </p:nvSpPr>
        <p:spPr>
          <a:xfrm>
            <a:off x="3777283" y="624235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6948494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8580922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7927524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4241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8341203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7265687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572014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9141097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8746198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Isosceles Triangle 66"/>
          <p:cNvSpPr/>
          <p:nvPr/>
        </p:nvSpPr>
        <p:spPr>
          <a:xfrm>
            <a:off x="7566660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368179" y="6356016"/>
            <a:ext cx="2812953" cy="4984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938169" y="6074100"/>
            <a:ext cx="4245498" cy="780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146304" y="5930537"/>
            <a:ext cx="5045696" cy="9274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10244217" y="6473196"/>
            <a:ext cx="1936915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Grow Through</a:t>
            </a:r>
            <a:endParaRPr lang="en-US" b="1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8629531" y="6203173"/>
            <a:ext cx="3562469" cy="6548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Isosceles Triangle 26"/>
          <p:cNvSpPr/>
          <p:nvPr/>
        </p:nvSpPr>
        <p:spPr>
          <a:xfrm>
            <a:off x="966421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2598849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1945451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1442103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309197" y="623752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0" y="6356016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2359130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1283614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589941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>
            <a:off x="3159024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/>
          <p:cNvSpPr/>
          <p:nvPr/>
        </p:nvSpPr>
        <p:spPr>
          <a:xfrm>
            <a:off x="2764125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Isosceles Triangle 44"/>
          <p:cNvSpPr/>
          <p:nvPr/>
        </p:nvSpPr>
        <p:spPr>
          <a:xfrm>
            <a:off x="1584587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3468780" y="6351558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Isosceles Triangle 47"/>
          <p:cNvSpPr/>
          <p:nvPr/>
        </p:nvSpPr>
        <p:spPr>
          <a:xfrm>
            <a:off x="4414046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/>
          <p:cNvSpPr/>
          <p:nvPr/>
        </p:nvSpPr>
        <p:spPr>
          <a:xfrm>
            <a:off x="6046473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53930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/>
          <p:cNvSpPr/>
          <p:nvPr/>
        </p:nvSpPr>
        <p:spPr>
          <a:xfrm>
            <a:off x="4889728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/>
          <p:cNvSpPr/>
          <p:nvPr/>
        </p:nvSpPr>
        <p:spPr>
          <a:xfrm>
            <a:off x="5806755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/>
          <p:cNvSpPr/>
          <p:nvPr/>
        </p:nvSpPr>
        <p:spPr>
          <a:xfrm>
            <a:off x="4731239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/>
          <p:cNvSpPr/>
          <p:nvPr/>
        </p:nvSpPr>
        <p:spPr>
          <a:xfrm>
            <a:off x="4037566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/>
          <p:cNvSpPr/>
          <p:nvPr/>
        </p:nvSpPr>
        <p:spPr>
          <a:xfrm>
            <a:off x="6221527" y="635954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Isosceles Triangle 56"/>
          <p:cNvSpPr/>
          <p:nvPr/>
        </p:nvSpPr>
        <p:spPr>
          <a:xfrm>
            <a:off x="5032212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09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705" y="123825"/>
            <a:ext cx="930903" cy="982164"/>
          </a:xfrm>
          <a:prstGeom prst="rect">
            <a:avLst/>
          </a:prstGeom>
        </p:spPr>
      </p:pic>
      <p:sp>
        <p:nvSpPr>
          <p:cNvPr id="86" name="Isosceles Triangle 85"/>
          <p:cNvSpPr/>
          <p:nvPr/>
        </p:nvSpPr>
        <p:spPr>
          <a:xfrm>
            <a:off x="6502657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Isosceles Triangle 77"/>
          <p:cNvSpPr/>
          <p:nvPr/>
        </p:nvSpPr>
        <p:spPr>
          <a:xfrm>
            <a:off x="3777283" y="624235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6948494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8580922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7927524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4241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8341203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7265687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572014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9141097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8746198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Isosceles Triangle 66"/>
          <p:cNvSpPr/>
          <p:nvPr/>
        </p:nvSpPr>
        <p:spPr>
          <a:xfrm>
            <a:off x="7566660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368179" y="6356016"/>
            <a:ext cx="2812953" cy="4984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938169" y="6074100"/>
            <a:ext cx="4245498" cy="780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146304" y="5930537"/>
            <a:ext cx="5045696" cy="9274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10244217" y="6473196"/>
            <a:ext cx="1936915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Grow Through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8629531" y="6203173"/>
            <a:ext cx="3562469" cy="6548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Isosceles Triangle 26"/>
          <p:cNvSpPr/>
          <p:nvPr/>
        </p:nvSpPr>
        <p:spPr>
          <a:xfrm>
            <a:off x="966421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2598849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1945451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1442103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309197" y="623752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0" y="6356016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2359130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1283614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589941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>
            <a:off x="3159024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/>
          <p:cNvSpPr/>
          <p:nvPr/>
        </p:nvSpPr>
        <p:spPr>
          <a:xfrm>
            <a:off x="2764125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Isosceles Triangle 44"/>
          <p:cNvSpPr/>
          <p:nvPr/>
        </p:nvSpPr>
        <p:spPr>
          <a:xfrm>
            <a:off x="1584587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3468780" y="6351558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Isosceles Triangle 47"/>
          <p:cNvSpPr/>
          <p:nvPr/>
        </p:nvSpPr>
        <p:spPr>
          <a:xfrm>
            <a:off x="4414046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/>
          <p:cNvSpPr/>
          <p:nvPr/>
        </p:nvSpPr>
        <p:spPr>
          <a:xfrm>
            <a:off x="6046473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53930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/>
          <p:cNvSpPr/>
          <p:nvPr/>
        </p:nvSpPr>
        <p:spPr>
          <a:xfrm>
            <a:off x="4889728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/>
          <p:cNvSpPr/>
          <p:nvPr/>
        </p:nvSpPr>
        <p:spPr>
          <a:xfrm>
            <a:off x="5806755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/>
          <p:cNvSpPr/>
          <p:nvPr/>
        </p:nvSpPr>
        <p:spPr>
          <a:xfrm>
            <a:off x="4731239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/>
          <p:cNvSpPr/>
          <p:nvPr/>
        </p:nvSpPr>
        <p:spPr>
          <a:xfrm>
            <a:off x="4037566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/>
          <p:cNvSpPr/>
          <p:nvPr/>
        </p:nvSpPr>
        <p:spPr>
          <a:xfrm>
            <a:off x="6221527" y="635954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Isosceles Triangle 56"/>
          <p:cNvSpPr/>
          <p:nvPr/>
        </p:nvSpPr>
        <p:spPr>
          <a:xfrm>
            <a:off x="5032212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 flipH="1">
            <a:off x="2239201" y="2133600"/>
            <a:ext cx="66460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b="1" dirty="0">
                <a:solidFill>
                  <a:srgbClr val="FF0000"/>
                </a:solidFill>
                <a:latin typeface="Hack" panose="020B0609030202020204"/>
              </a:rPr>
              <a:t>Goodbye</a:t>
            </a:r>
          </a:p>
        </p:txBody>
      </p:sp>
    </p:spTree>
    <p:extLst>
      <p:ext uri="{BB962C8B-B14F-4D97-AF65-F5344CB8AC3E}">
        <p14:creationId xmlns:p14="http://schemas.microsoft.com/office/powerpoint/2010/main" val="116400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8377" y="2019510"/>
            <a:ext cx="103852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Linear regression with one </a:t>
            </a:r>
            <a:r>
              <a:rPr lang="en-US" sz="28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variable review.</a:t>
            </a:r>
            <a:endParaRPr lang="en-US" sz="28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cost </a:t>
            </a:r>
            <a:r>
              <a:rPr lang="en-US" sz="28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function review.</a:t>
            </a:r>
            <a:endParaRPr lang="en-US" sz="28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gradient descent</a:t>
            </a:r>
            <a:r>
              <a:rPr lang="en-US" sz="28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------Break------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pandas </a:t>
            </a:r>
            <a:r>
              <a:rPr lang="en-US" sz="28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&amp; </a:t>
            </a:r>
            <a:r>
              <a:rPr lang="en-US" sz="28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numpy</a:t>
            </a:r>
            <a:r>
              <a:rPr lang="en-US" sz="28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.</a:t>
            </a:r>
            <a:endParaRPr lang="en-US" sz="28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Appling with code</a:t>
            </a:r>
            <a:r>
              <a:rPr lang="en-US" sz="28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.</a:t>
            </a:r>
            <a:endParaRPr lang="en-US" sz="28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705" y="123825"/>
            <a:ext cx="930903" cy="982164"/>
          </a:xfrm>
          <a:prstGeom prst="rect">
            <a:avLst/>
          </a:prstGeom>
        </p:spPr>
      </p:pic>
      <p:sp>
        <p:nvSpPr>
          <p:cNvPr id="86" name="Isosceles Triangle 85"/>
          <p:cNvSpPr/>
          <p:nvPr/>
        </p:nvSpPr>
        <p:spPr>
          <a:xfrm>
            <a:off x="6502657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Isosceles Triangle 77"/>
          <p:cNvSpPr/>
          <p:nvPr/>
        </p:nvSpPr>
        <p:spPr>
          <a:xfrm>
            <a:off x="3777283" y="624235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6948494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8580922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7927524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4241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8341203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7265687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572014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9141097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8746198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Isosceles Triangle 66"/>
          <p:cNvSpPr/>
          <p:nvPr/>
        </p:nvSpPr>
        <p:spPr>
          <a:xfrm>
            <a:off x="7566660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368179" y="6356016"/>
            <a:ext cx="2812953" cy="4984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938169" y="6074100"/>
            <a:ext cx="4245498" cy="780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146304" y="5930537"/>
            <a:ext cx="5045696" cy="9274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10244217" y="6473196"/>
            <a:ext cx="1936915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Grow Through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8629531" y="6203173"/>
            <a:ext cx="3562469" cy="6548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Isosceles Triangle 26"/>
          <p:cNvSpPr/>
          <p:nvPr/>
        </p:nvSpPr>
        <p:spPr>
          <a:xfrm>
            <a:off x="966421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2598849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1945451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1442103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309197" y="623752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0" y="6356016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2359130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1283614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589941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>
            <a:off x="3159024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/>
          <p:cNvSpPr/>
          <p:nvPr/>
        </p:nvSpPr>
        <p:spPr>
          <a:xfrm>
            <a:off x="2764125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Isosceles Triangle 44"/>
          <p:cNvSpPr/>
          <p:nvPr/>
        </p:nvSpPr>
        <p:spPr>
          <a:xfrm>
            <a:off x="1584587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3468780" y="6351558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Isosceles Triangle 47"/>
          <p:cNvSpPr/>
          <p:nvPr/>
        </p:nvSpPr>
        <p:spPr>
          <a:xfrm>
            <a:off x="4414046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/>
          <p:cNvSpPr/>
          <p:nvPr/>
        </p:nvSpPr>
        <p:spPr>
          <a:xfrm>
            <a:off x="6046473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53930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/>
          <p:cNvSpPr/>
          <p:nvPr/>
        </p:nvSpPr>
        <p:spPr>
          <a:xfrm>
            <a:off x="4889728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/>
          <p:cNvSpPr/>
          <p:nvPr/>
        </p:nvSpPr>
        <p:spPr>
          <a:xfrm>
            <a:off x="5806755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/>
          <p:cNvSpPr/>
          <p:nvPr/>
        </p:nvSpPr>
        <p:spPr>
          <a:xfrm>
            <a:off x="4731239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/>
          <p:cNvSpPr/>
          <p:nvPr/>
        </p:nvSpPr>
        <p:spPr>
          <a:xfrm>
            <a:off x="4037566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/>
          <p:cNvSpPr/>
          <p:nvPr/>
        </p:nvSpPr>
        <p:spPr>
          <a:xfrm>
            <a:off x="6221527" y="635954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Isosceles Triangle 56"/>
          <p:cNvSpPr/>
          <p:nvPr/>
        </p:nvSpPr>
        <p:spPr>
          <a:xfrm>
            <a:off x="5032212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72C076-EB00-4A5E-843C-B2BD29656313}"/>
              </a:ext>
            </a:extLst>
          </p:cNvPr>
          <p:cNvSpPr txBox="1"/>
          <p:nvPr/>
        </p:nvSpPr>
        <p:spPr>
          <a:xfrm>
            <a:off x="219161" y="90804"/>
            <a:ext cx="4848225" cy="86177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D92027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Session </a:t>
            </a:r>
            <a:r>
              <a:rPr lang="en-US" sz="5000" b="1" dirty="0" smtClean="0">
                <a:solidFill>
                  <a:srgbClr val="D92027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2</a:t>
            </a:r>
            <a:endParaRPr lang="en-US" sz="5000" b="1" dirty="0">
              <a:solidFill>
                <a:srgbClr val="D92027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38377" y="974123"/>
            <a:ext cx="3286125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46484A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Content</a:t>
            </a:r>
            <a:endParaRPr lang="en-US" sz="3600" b="1" dirty="0">
              <a:solidFill>
                <a:srgbClr val="46484A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6192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40481" y="400166"/>
            <a:ext cx="7798661" cy="58477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46484A"/>
                </a:solidFill>
                <a:ea typeface="Hack" panose="020B0609030202020204" pitchFamily="49" charset="0"/>
                <a:cs typeface="Hack" panose="020B0609030202020204" pitchFamily="49" charset="0"/>
              </a:rPr>
              <a:t>Linear Regression problem with one variable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705" y="123825"/>
            <a:ext cx="930903" cy="982164"/>
          </a:xfrm>
          <a:prstGeom prst="rect">
            <a:avLst/>
          </a:prstGeom>
        </p:spPr>
      </p:pic>
      <p:sp>
        <p:nvSpPr>
          <p:cNvPr id="86" name="Isosceles Triangle 85"/>
          <p:cNvSpPr/>
          <p:nvPr/>
        </p:nvSpPr>
        <p:spPr>
          <a:xfrm>
            <a:off x="6502657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Isosceles Triangle 77"/>
          <p:cNvSpPr/>
          <p:nvPr/>
        </p:nvSpPr>
        <p:spPr>
          <a:xfrm>
            <a:off x="3777283" y="624235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6948494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8580922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7927524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4241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8341203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7265687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572014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9141097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8746198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Isosceles Triangle 66"/>
          <p:cNvSpPr/>
          <p:nvPr/>
        </p:nvSpPr>
        <p:spPr>
          <a:xfrm>
            <a:off x="7566660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368179" y="6356016"/>
            <a:ext cx="2812953" cy="4984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938169" y="6074100"/>
            <a:ext cx="4245498" cy="780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146304" y="5930537"/>
            <a:ext cx="5045696" cy="9274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10244217" y="6473196"/>
            <a:ext cx="1936915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Grow Through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8629531" y="6203173"/>
            <a:ext cx="3562469" cy="6548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Isosceles Triangle 26"/>
          <p:cNvSpPr/>
          <p:nvPr/>
        </p:nvSpPr>
        <p:spPr>
          <a:xfrm>
            <a:off x="966421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2598849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1945451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1442103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309197" y="623752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0" y="6356016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2359130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1283614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589941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>
            <a:off x="3159024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/>
          <p:cNvSpPr/>
          <p:nvPr/>
        </p:nvSpPr>
        <p:spPr>
          <a:xfrm>
            <a:off x="2764125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Isosceles Triangle 44"/>
          <p:cNvSpPr/>
          <p:nvPr/>
        </p:nvSpPr>
        <p:spPr>
          <a:xfrm>
            <a:off x="1584587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3468780" y="6351558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Isosceles Triangle 47"/>
          <p:cNvSpPr/>
          <p:nvPr/>
        </p:nvSpPr>
        <p:spPr>
          <a:xfrm>
            <a:off x="4414046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/>
          <p:cNvSpPr/>
          <p:nvPr/>
        </p:nvSpPr>
        <p:spPr>
          <a:xfrm>
            <a:off x="6046473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53930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/>
          <p:cNvSpPr/>
          <p:nvPr/>
        </p:nvSpPr>
        <p:spPr>
          <a:xfrm>
            <a:off x="4889728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/>
          <p:cNvSpPr/>
          <p:nvPr/>
        </p:nvSpPr>
        <p:spPr>
          <a:xfrm>
            <a:off x="5806755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/>
          <p:cNvSpPr/>
          <p:nvPr/>
        </p:nvSpPr>
        <p:spPr>
          <a:xfrm>
            <a:off x="4731239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/>
          <p:cNvSpPr/>
          <p:nvPr/>
        </p:nvSpPr>
        <p:spPr>
          <a:xfrm>
            <a:off x="4037566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/>
          <p:cNvSpPr/>
          <p:nvPr/>
        </p:nvSpPr>
        <p:spPr>
          <a:xfrm>
            <a:off x="6221527" y="635954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Isosceles Triangle 56"/>
          <p:cNvSpPr/>
          <p:nvPr/>
        </p:nvSpPr>
        <p:spPr>
          <a:xfrm>
            <a:off x="5032212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01154" y="1685547"/>
                <a:ext cx="10122111" cy="3787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Hypothesis: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ar-EG" sz="3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3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Parameters:	</a:t>
                </a:r>
                <a:r>
                  <a:rPr lang="en-US" sz="3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3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3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32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Function:	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3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3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32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3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Goal:			</a:t>
                </a:r>
                <a:r>
                  <a:rPr lang="en-US" sz="32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3200" dirty="0"/>
                  <a:t>minimize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54" y="1685547"/>
                <a:ext cx="10122111" cy="3787960"/>
              </a:xfrm>
              <a:prstGeom prst="rect">
                <a:avLst/>
              </a:prstGeom>
              <a:blipFill>
                <a:blip r:embed="rId6"/>
                <a:stretch>
                  <a:fillRect l="-1505" t="-2093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275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52425" y="323850"/>
            <a:ext cx="4848225" cy="86177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solidFill>
                  <a:srgbClr val="D92027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Session 2</a:t>
            </a:r>
            <a:endParaRPr lang="en-US" sz="5000" b="1" dirty="0">
              <a:solidFill>
                <a:srgbClr val="D92027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2425" y="1235214"/>
            <a:ext cx="4942386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46484A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Gradient descent</a:t>
            </a:r>
            <a:endParaRPr lang="en-US" sz="3600" b="1" dirty="0">
              <a:solidFill>
                <a:srgbClr val="46484A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48159" y="3211051"/>
                <a:ext cx="7372078" cy="2274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latin typeface="Hack" panose="020B0609030202020204" pitchFamily="49" charset="0"/>
                    <a:ea typeface="Hack" panose="020B0609030202020204" pitchFamily="49" charset="0"/>
                    <a:cs typeface="Hack" panose="020B0609030202020204" pitchFamily="49" charset="0"/>
                  </a:rPr>
                  <a:t>We have some function: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 smtClean="0"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endParaRPr>
              </a:p>
              <a:p>
                <a:r>
                  <a:rPr lang="en-US" sz="2000" dirty="0" smtClean="0">
                    <a:latin typeface="Hack" panose="020B0609030202020204" pitchFamily="49" charset="0"/>
                    <a:ea typeface="Hack" panose="020B0609030202020204" pitchFamily="49" charset="0"/>
                    <a:cs typeface="Hack" panose="020B0609030202020204" pitchFamily="49" charset="0"/>
                  </a:rPr>
                  <a:t>Want to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Hack" panose="020B0609030202020204" pitchFamily="49" charset="0"/>
                                <a:cs typeface="Hack" panose="020B0609030202020204" pitchFamily="49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Hack" panose="020B0609030202020204" pitchFamily="49" charset="0"/>
                                <a:cs typeface="Hack" panose="020B0609030202020204" pitchFamily="49" charset="0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Hack" panose="020B0609030202020204" pitchFamily="49" charset="0"/>
                                    <a:cs typeface="Hack" panose="020B06090302020202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Hack" panose="020B0609030202020204" pitchFamily="49" charset="0"/>
                                    <a:cs typeface="Hack" panose="020B0609030202020204" pitchFamily="49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Hack" panose="020B0609030202020204" pitchFamily="49" charset="0"/>
                                    <a:cs typeface="Hack" panose="020B0609030202020204" pitchFamily="49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Hack" panose="020B0609030202020204" pitchFamily="49" charset="0"/>
                                <a:cs typeface="Hack" panose="020B0609030202020204" pitchFamily="49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Hack" panose="020B0609030202020204" pitchFamily="49" charset="0"/>
                                    <a:cs typeface="Hack" panose="020B06090302020202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Hack" panose="020B0609030202020204" pitchFamily="49" charset="0"/>
                                    <a:cs typeface="Hack" panose="020B0609030202020204" pitchFamily="49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Hack" panose="020B0609030202020204" pitchFamily="49" charset="0"/>
                                    <a:cs typeface="Hack" panose="020B0609030202020204" pitchFamily="49" charset="0"/>
                                  </a:rPr>
                                  <m:t>1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sz="2000" dirty="0" smtClean="0"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endParaRPr>
              </a:p>
              <a:p>
                <a:endParaRPr lang="en-US" sz="2000" dirty="0"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endParaRPr>
              </a:p>
              <a:p>
                <a:r>
                  <a:rPr lang="en-US" sz="2000" dirty="0" smtClean="0">
                    <a:latin typeface="Hack" panose="020B0609030202020204" pitchFamily="49" charset="0"/>
                    <a:ea typeface="Hack" panose="020B0609030202020204" pitchFamily="49" charset="0"/>
                    <a:cs typeface="Hack" panose="020B0609030202020204" pitchFamily="49" charset="0"/>
                  </a:rPr>
                  <a:t>Steps: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latin typeface="Hack" panose="020B0609030202020204" pitchFamily="49" charset="0"/>
                    <a:ea typeface="Hack" panose="020B0609030202020204" pitchFamily="49" charset="0"/>
                    <a:cs typeface="Hack" panose="020B0609030202020204" pitchFamily="49" charset="0"/>
                  </a:rPr>
                  <a:t>Start with some initial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Hack" panose="020B0609030202020204" pitchFamily="49" charset="0"/>
                        <a:cs typeface="Hack" panose="020B0609030202020204" pitchFamily="49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 smtClean="0"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latin typeface="Hack" panose="020B0609030202020204" pitchFamily="49" charset="0"/>
                    <a:ea typeface="Hack" panose="020B0609030202020204" pitchFamily="49" charset="0"/>
                    <a:cs typeface="Hack" panose="020B0609030202020204" pitchFamily="49" charset="0"/>
                  </a:rPr>
                  <a:t>Keep changing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Hack" panose="020B0609030202020204" pitchFamily="49" charset="0"/>
                        <a:cs typeface="Hack" panose="020B0609030202020204" pitchFamily="49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Hack" panose="020B0609030202020204" pitchFamily="49" charset="0"/>
                    <a:ea typeface="Hack" panose="020B0609030202020204" pitchFamily="49" charset="0"/>
                    <a:cs typeface="Hack" panose="020B0609030202020204" pitchFamily="49" charset="0"/>
                  </a:rPr>
                  <a:t> to reduce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latin typeface="Hack" panose="020B0609030202020204" pitchFamily="49" charset="0"/>
                    <a:ea typeface="Hack" panose="020B0609030202020204" pitchFamily="49" charset="0"/>
                    <a:cs typeface="Hack" panose="020B0609030202020204" pitchFamily="49" charset="0"/>
                  </a:rPr>
                  <a:t> until we reach a minimum values.</a:t>
                </a:r>
                <a:endParaRPr lang="en-US" sz="2000" dirty="0"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59" y="3211051"/>
                <a:ext cx="7372078" cy="2274918"/>
              </a:xfrm>
              <a:prstGeom prst="rect">
                <a:avLst/>
              </a:prstGeom>
              <a:blipFill>
                <a:blip r:embed="rId2"/>
                <a:stretch>
                  <a:fillRect l="-910" t="-1609" b="-8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705" y="123825"/>
            <a:ext cx="930903" cy="982164"/>
          </a:xfrm>
          <a:prstGeom prst="rect">
            <a:avLst/>
          </a:prstGeom>
        </p:spPr>
      </p:pic>
      <p:sp>
        <p:nvSpPr>
          <p:cNvPr id="86" name="Isosceles Triangle 85"/>
          <p:cNvSpPr/>
          <p:nvPr/>
        </p:nvSpPr>
        <p:spPr>
          <a:xfrm>
            <a:off x="6502657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Isosceles Triangle 77"/>
          <p:cNvSpPr/>
          <p:nvPr/>
        </p:nvSpPr>
        <p:spPr>
          <a:xfrm>
            <a:off x="3777283" y="624235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6948494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8580922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7927524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4241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8341203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7265687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572014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9141097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8746198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Isosceles Triangle 66"/>
          <p:cNvSpPr/>
          <p:nvPr/>
        </p:nvSpPr>
        <p:spPr>
          <a:xfrm>
            <a:off x="7566660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368179" y="6356016"/>
            <a:ext cx="2812953" cy="4984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938169" y="6074100"/>
            <a:ext cx="4245498" cy="780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146304" y="5930537"/>
            <a:ext cx="5045696" cy="9274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10244217" y="6473196"/>
            <a:ext cx="1936915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Grow Through</a:t>
            </a:r>
            <a:endParaRPr lang="en-US" b="1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8629531" y="6203173"/>
            <a:ext cx="3562469" cy="6548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Isosceles Triangle 26"/>
          <p:cNvSpPr/>
          <p:nvPr/>
        </p:nvSpPr>
        <p:spPr>
          <a:xfrm>
            <a:off x="966421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2598849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1945451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1442103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309197" y="623752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0" y="6356016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2359130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1283614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589941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>
            <a:off x="3159024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/>
          <p:cNvSpPr/>
          <p:nvPr/>
        </p:nvSpPr>
        <p:spPr>
          <a:xfrm>
            <a:off x="2764125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Isosceles Triangle 44"/>
          <p:cNvSpPr/>
          <p:nvPr/>
        </p:nvSpPr>
        <p:spPr>
          <a:xfrm>
            <a:off x="1584587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3468780" y="6351558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Isosceles Triangle 47"/>
          <p:cNvSpPr/>
          <p:nvPr/>
        </p:nvSpPr>
        <p:spPr>
          <a:xfrm>
            <a:off x="4414046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/>
          <p:cNvSpPr/>
          <p:nvPr/>
        </p:nvSpPr>
        <p:spPr>
          <a:xfrm>
            <a:off x="6046473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53930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/>
          <p:cNvSpPr/>
          <p:nvPr/>
        </p:nvSpPr>
        <p:spPr>
          <a:xfrm>
            <a:off x="4889728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/>
          <p:cNvSpPr/>
          <p:nvPr/>
        </p:nvSpPr>
        <p:spPr>
          <a:xfrm>
            <a:off x="5806755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/>
          <p:cNvSpPr/>
          <p:nvPr/>
        </p:nvSpPr>
        <p:spPr>
          <a:xfrm>
            <a:off x="4731239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/>
          <p:cNvSpPr/>
          <p:nvPr/>
        </p:nvSpPr>
        <p:spPr>
          <a:xfrm>
            <a:off x="4037566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/>
          <p:cNvSpPr/>
          <p:nvPr/>
        </p:nvSpPr>
        <p:spPr>
          <a:xfrm>
            <a:off x="6221527" y="635954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Isosceles Triangle 56"/>
          <p:cNvSpPr/>
          <p:nvPr/>
        </p:nvSpPr>
        <p:spPr>
          <a:xfrm>
            <a:off x="5032212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448159" y="2059765"/>
            <a:ext cx="10481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Gradient descent is a first-order iterative optimization algorithm for finding a local minimum of a differentiable function.</a:t>
            </a:r>
          </a:p>
        </p:txBody>
      </p:sp>
    </p:spTree>
    <p:extLst>
      <p:ext uri="{BB962C8B-B14F-4D97-AF65-F5344CB8AC3E}">
        <p14:creationId xmlns:p14="http://schemas.microsoft.com/office/powerpoint/2010/main" val="419492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915" y="1002108"/>
            <a:ext cx="8388397" cy="56477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2425" y="323850"/>
            <a:ext cx="4848225" cy="86177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solidFill>
                  <a:srgbClr val="D92027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Session 2</a:t>
            </a:r>
            <a:endParaRPr lang="en-US" sz="5000" b="1" dirty="0">
              <a:solidFill>
                <a:srgbClr val="D92027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2425" y="1235214"/>
            <a:ext cx="4942386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46484A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Gradient descent</a:t>
            </a:r>
            <a:endParaRPr lang="en-US" sz="3600" b="1" dirty="0">
              <a:solidFill>
                <a:srgbClr val="46484A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705" y="123825"/>
            <a:ext cx="930903" cy="982164"/>
          </a:xfrm>
          <a:prstGeom prst="rect">
            <a:avLst/>
          </a:prstGeom>
        </p:spPr>
      </p:pic>
      <p:sp>
        <p:nvSpPr>
          <p:cNvPr id="86" name="Isosceles Triangle 85"/>
          <p:cNvSpPr/>
          <p:nvPr/>
        </p:nvSpPr>
        <p:spPr>
          <a:xfrm>
            <a:off x="6502657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Isosceles Triangle 77"/>
          <p:cNvSpPr/>
          <p:nvPr/>
        </p:nvSpPr>
        <p:spPr>
          <a:xfrm>
            <a:off x="3777283" y="624235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6948494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8580922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7927524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4241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8341203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7265687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572014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9141097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8746198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Isosceles Triangle 66"/>
          <p:cNvSpPr/>
          <p:nvPr/>
        </p:nvSpPr>
        <p:spPr>
          <a:xfrm>
            <a:off x="7566660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368179" y="6356016"/>
            <a:ext cx="2812953" cy="4984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938169" y="6074100"/>
            <a:ext cx="4245498" cy="780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146304" y="5930537"/>
            <a:ext cx="5045696" cy="9274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10244217" y="6473196"/>
            <a:ext cx="1936915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Grow Through</a:t>
            </a:r>
            <a:endParaRPr lang="en-US" b="1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8629531" y="6203173"/>
            <a:ext cx="3562469" cy="6548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Isosceles Triangle 26"/>
          <p:cNvSpPr/>
          <p:nvPr/>
        </p:nvSpPr>
        <p:spPr>
          <a:xfrm>
            <a:off x="966421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2598849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1945451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1442103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309197" y="623752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0" y="6356016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2359130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1283614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589941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>
            <a:off x="3159024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/>
          <p:cNvSpPr/>
          <p:nvPr/>
        </p:nvSpPr>
        <p:spPr>
          <a:xfrm>
            <a:off x="2764125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Isosceles Triangle 44"/>
          <p:cNvSpPr/>
          <p:nvPr/>
        </p:nvSpPr>
        <p:spPr>
          <a:xfrm>
            <a:off x="1584587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3468780" y="6351558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Isosceles Triangle 47"/>
          <p:cNvSpPr/>
          <p:nvPr/>
        </p:nvSpPr>
        <p:spPr>
          <a:xfrm>
            <a:off x="4414046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/>
          <p:cNvSpPr/>
          <p:nvPr/>
        </p:nvSpPr>
        <p:spPr>
          <a:xfrm>
            <a:off x="6046473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53930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/>
          <p:cNvSpPr/>
          <p:nvPr/>
        </p:nvSpPr>
        <p:spPr>
          <a:xfrm>
            <a:off x="4889728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/>
          <p:cNvSpPr/>
          <p:nvPr/>
        </p:nvSpPr>
        <p:spPr>
          <a:xfrm>
            <a:off x="5806755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/>
          <p:cNvSpPr/>
          <p:nvPr/>
        </p:nvSpPr>
        <p:spPr>
          <a:xfrm>
            <a:off x="4731239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/>
          <p:cNvSpPr/>
          <p:nvPr/>
        </p:nvSpPr>
        <p:spPr>
          <a:xfrm>
            <a:off x="4037566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/>
          <p:cNvSpPr/>
          <p:nvPr/>
        </p:nvSpPr>
        <p:spPr>
          <a:xfrm>
            <a:off x="6221527" y="635954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Isosceles Triangle 56"/>
          <p:cNvSpPr/>
          <p:nvPr/>
        </p:nvSpPr>
        <p:spPr>
          <a:xfrm>
            <a:off x="5032212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83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52425" y="323850"/>
            <a:ext cx="4848225" cy="86177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solidFill>
                  <a:srgbClr val="D92027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Session 2</a:t>
            </a:r>
            <a:endParaRPr lang="en-US" sz="5000" b="1" dirty="0">
              <a:solidFill>
                <a:srgbClr val="D92027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2425" y="1235214"/>
            <a:ext cx="4942386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46484A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Gradient descent</a:t>
            </a:r>
            <a:endParaRPr lang="en-US" sz="3600" b="1" dirty="0">
              <a:solidFill>
                <a:srgbClr val="46484A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705" y="123825"/>
            <a:ext cx="930903" cy="982164"/>
          </a:xfrm>
          <a:prstGeom prst="rect">
            <a:avLst/>
          </a:prstGeom>
        </p:spPr>
      </p:pic>
      <p:sp>
        <p:nvSpPr>
          <p:cNvPr id="86" name="Isosceles Triangle 85"/>
          <p:cNvSpPr/>
          <p:nvPr/>
        </p:nvSpPr>
        <p:spPr>
          <a:xfrm>
            <a:off x="6502657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Isosceles Triangle 77"/>
          <p:cNvSpPr/>
          <p:nvPr/>
        </p:nvSpPr>
        <p:spPr>
          <a:xfrm>
            <a:off x="3777283" y="624235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6948494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8580922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7927524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4241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8341203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7265687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572014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9141097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8746198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Isosceles Triangle 66"/>
          <p:cNvSpPr/>
          <p:nvPr/>
        </p:nvSpPr>
        <p:spPr>
          <a:xfrm>
            <a:off x="7566660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368179" y="6356016"/>
            <a:ext cx="2812953" cy="4984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938169" y="6074100"/>
            <a:ext cx="4245498" cy="780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146304" y="5930537"/>
            <a:ext cx="5045696" cy="9274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10244217" y="6473196"/>
            <a:ext cx="1936915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Grow Through</a:t>
            </a:r>
            <a:endParaRPr lang="en-US" b="1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8629531" y="6203173"/>
            <a:ext cx="3562469" cy="6548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Isosceles Triangle 26"/>
          <p:cNvSpPr/>
          <p:nvPr/>
        </p:nvSpPr>
        <p:spPr>
          <a:xfrm>
            <a:off x="966421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2598849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1945451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1442103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309197" y="623752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0" y="6356016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2359130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1283614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589941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>
            <a:off x="3159024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/>
          <p:cNvSpPr/>
          <p:nvPr/>
        </p:nvSpPr>
        <p:spPr>
          <a:xfrm>
            <a:off x="2764125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Isosceles Triangle 44"/>
          <p:cNvSpPr/>
          <p:nvPr/>
        </p:nvSpPr>
        <p:spPr>
          <a:xfrm>
            <a:off x="1584587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3468780" y="6351558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Isosceles Triangle 47"/>
          <p:cNvSpPr/>
          <p:nvPr/>
        </p:nvSpPr>
        <p:spPr>
          <a:xfrm>
            <a:off x="4414046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/>
          <p:cNvSpPr/>
          <p:nvPr/>
        </p:nvSpPr>
        <p:spPr>
          <a:xfrm>
            <a:off x="6046473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53930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/>
          <p:cNvSpPr/>
          <p:nvPr/>
        </p:nvSpPr>
        <p:spPr>
          <a:xfrm>
            <a:off x="4889728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/>
          <p:cNvSpPr/>
          <p:nvPr/>
        </p:nvSpPr>
        <p:spPr>
          <a:xfrm>
            <a:off x="5806755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/>
          <p:cNvSpPr/>
          <p:nvPr/>
        </p:nvSpPr>
        <p:spPr>
          <a:xfrm>
            <a:off x="4731239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/>
          <p:cNvSpPr/>
          <p:nvPr/>
        </p:nvSpPr>
        <p:spPr>
          <a:xfrm>
            <a:off x="4037566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/>
          <p:cNvSpPr/>
          <p:nvPr/>
        </p:nvSpPr>
        <p:spPr>
          <a:xfrm>
            <a:off x="6221527" y="635954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Isosceles Triangle 56"/>
          <p:cNvSpPr/>
          <p:nvPr/>
        </p:nvSpPr>
        <p:spPr>
          <a:xfrm>
            <a:off x="5032212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9193" y="724079"/>
            <a:ext cx="5152968" cy="2746648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257774" y="1948025"/>
            <a:ext cx="47744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We start with an initial value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sz="20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then we keep changing until we reach a local minimum.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435" y="3350318"/>
            <a:ext cx="4855177" cy="25670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8040" y="3487253"/>
            <a:ext cx="4730817" cy="243631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3159024" y="3614057"/>
            <a:ext cx="2403186" cy="1619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5904411" y="3614057"/>
            <a:ext cx="4186751" cy="1419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104724" y="2969997"/>
            <a:ext cx="1302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Hack" panose="020B0609030202020204"/>
              </a:rPr>
              <a:t>Local minimum</a:t>
            </a:r>
            <a:endParaRPr lang="en-US" dirty="0">
              <a:solidFill>
                <a:srgbClr val="C00000"/>
              </a:solidFill>
              <a:latin typeface="Hack" panose="020B060903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17815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74022" y="184020"/>
            <a:ext cx="4848225" cy="86177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solidFill>
                  <a:srgbClr val="D92027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Session 2</a:t>
            </a:r>
            <a:endParaRPr lang="en-US" sz="5000" b="1" dirty="0">
              <a:solidFill>
                <a:srgbClr val="D92027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4022" y="1074934"/>
            <a:ext cx="7564553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46484A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Gradient descent algorithm</a:t>
            </a:r>
            <a:endParaRPr lang="en-US" sz="3600" b="1" dirty="0">
              <a:solidFill>
                <a:srgbClr val="46484A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705" y="123825"/>
            <a:ext cx="930903" cy="982164"/>
          </a:xfrm>
          <a:prstGeom prst="rect">
            <a:avLst/>
          </a:prstGeom>
        </p:spPr>
      </p:pic>
      <p:sp>
        <p:nvSpPr>
          <p:cNvPr id="86" name="Isosceles Triangle 85"/>
          <p:cNvSpPr/>
          <p:nvPr/>
        </p:nvSpPr>
        <p:spPr>
          <a:xfrm>
            <a:off x="6502657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Isosceles Triangle 77"/>
          <p:cNvSpPr/>
          <p:nvPr/>
        </p:nvSpPr>
        <p:spPr>
          <a:xfrm>
            <a:off x="3777283" y="624235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6948494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8580922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7927524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4241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8341203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7265687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572014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9141097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8746198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Isosceles Triangle 66"/>
          <p:cNvSpPr/>
          <p:nvPr/>
        </p:nvSpPr>
        <p:spPr>
          <a:xfrm>
            <a:off x="7566660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368179" y="6356016"/>
            <a:ext cx="2812953" cy="4984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938169" y="6074100"/>
            <a:ext cx="4245498" cy="780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146304" y="5930537"/>
            <a:ext cx="5045696" cy="9274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10244217" y="6473196"/>
            <a:ext cx="1936915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Grow Through</a:t>
            </a:r>
            <a:endParaRPr lang="en-US" b="1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8629531" y="6203173"/>
            <a:ext cx="3562469" cy="6548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Isosceles Triangle 26"/>
          <p:cNvSpPr/>
          <p:nvPr/>
        </p:nvSpPr>
        <p:spPr>
          <a:xfrm>
            <a:off x="966421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2598849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1945451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1442103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309197" y="623752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0" y="6356016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2359130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1283614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589941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>
            <a:off x="3159024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/>
          <p:cNvSpPr/>
          <p:nvPr/>
        </p:nvSpPr>
        <p:spPr>
          <a:xfrm>
            <a:off x="2764125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Isosceles Triangle 44"/>
          <p:cNvSpPr/>
          <p:nvPr/>
        </p:nvSpPr>
        <p:spPr>
          <a:xfrm>
            <a:off x="1584587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3468780" y="6351558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Isosceles Triangle 47"/>
          <p:cNvSpPr/>
          <p:nvPr/>
        </p:nvSpPr>
        <p:spPr>
          <a:xfrm>
            <a:off x="4414046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/>
          <p:cNvSpPr/>
          <p:nvPr/>
        </p:nvSpPr>
        <p:spPr>
          <a:xfrm>
            <a:off x="6046473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53930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/>
          <p:cNvSpPr/>
          <p:nvPr/>
        </p:nvSpPr>
        <p:spPr>
          <a:xfrm>
            <a:off x="4889728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/>
          <p:cNvSpPr/>
          <p:nvPr/>
        </p:nvSpPr>
        <p:spPr>
          <a:xfrm>
            <a:off x="5806755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/>
          <p:cNvSpPr/>
          <p:nvPr/>
        </p:nvSpPr>
        <p:spPr>
          <a:xfrm>
            <a:off x="4731239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/>
          <p:cNvSpPr/>
          <p:nvPr/>
        </p:nvSpPr>
        <p:spPr>
          <a:xfrm>
            <a:off x="4037566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/>
          <p:cNvSpPr/>
          <p:nvPr/>
        </p:nvSpPr>
        <p:spPr>
          <a:xfrm>
            <a:off x="6221527" y="635954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Isosceles Triangle 56"/>
          <p:cNvSpPr/>
          <p:nvPr/>
        </p:nvSpPr>
        <p:spPr>
          <a:xfrm>
            <a:off x="5032212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66934" y="1884246"/>
                <a:ext cx="8362598" cy="1503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𝑟𝑒𝑝𝑒𝑎𝑡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𝑢𝑛𝑡𝑖𝑙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𝑐𝑜𝑛𝑣𝑒𝑟𝑔𝑒𝑛𝑐𝑒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{</m:t>
                      </m:r>
                    </m:oMath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𝑠𝑖𝑚𝑢𝑙𝑡𝑎𝑛𝑒𝑜𝑢𝑠𝑙𝑦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𝑢𝑝𝑑𝑎𝑡𝑒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34" y="1884246"/>
                <a:ext cx="8362598" cy="1503040"/>
              </a:xfrm>
              <a:prstGeom prst="rect">
                <a:avLst/>
              </a:prstGeom>
              <a:blipFill>
                <a:blip r:embed="rId6"/>
                <a:stretch>
                  <a:fillRect l="-292" b="-4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901205" y="1884246"/>
                <a:ext cx="301911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𝑙𝑒𝑎𝑟𝑛𝑖𝑛𝑔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</m:oMath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𝐴𝑠𝑠𝑖𝑔𝑛𝑚𝑒𝑛𝑡</m:t>
                      </m:r>
                    </m:oMath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𝑇𝑟𝑢𝑡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1205" y="1884246"/>
                <a:ext cx="3019119" cy="1015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78972" y="3762102"/>
                <a:ext cx="7219406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1" dirty="0" smtClean="0"/>
                  <a:t>Alpha</a:t>
                </a:r>
                <a:r>
                  <a:rPr lang="en-US" sz="2000" dirty="0" smtClean="0"/>
                  <a:t> is how </a:t>
                </a:r>
                <a:r>
                  <a:rPr lang="en-US" sz="2000" dirty="0"/>
                  <a:t>big a step we take downhill with creating descent. </a:t>
                </a:r>
              </a:p>
              <a:p>
                <a:r>
                  <a:rPr lang="en-US" sz="2000" dirty="0"/>
                  <a:t>So if alpha is very large, then that corresponds to a very aggressive gradient </a:t>
                </a:r>
                <a:r>
                  <a:rPr lang="en-US" sz="2000" dirty="0" smtClean="0"/>
                  <a:t>descent </a:t>
                </a:r>
                <a:r>
                  <a:rPr lang="en-US" sz="2000" dirty="0"/>
                  <a:t>procedure where we're trying take huge steps downhill </a:t>
                </a:r>
                <a:r>
                  <a:rPr lang="en-US" sz="2000" dirty="0" smtClean="0"/>
                  <a:t>and if </a:t>
                </a:r>
                <a:r>
                  <a:rPr lang="en-US" sz="2000" dirty="0"/>
                  <a:t>alpha is very small, then we're taking little, little baby steps downhill</a:t>
                </a:r>
                <a:r>
                  <a:rPr lang="en-US" sz="2000" dirty="0" smtClean="0"/>
                  <a:t>. (lower alpha gives better values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972" y="3762102"/>
                <a:ext cx="7219406" cy="1631216"/>
              </a:xfrm>
              <a:prstGeom prst="rect">
                <a:avLst/>
              </a:prstGeom>
              <a:blipFill>
                <a:blip r:embed="rId8"/>
                <a:stretch>
                  <a:fillRect l="-929" t="-1866" b="-5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 flipH="1">
            <a:off x="1219199" y="2734491"/>
            <a:ext cx="914400" cy="10972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61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74022" y="184020"/>
            <a:ext cx="4848225" cy="86177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solidFill>
                  <a:srgbClr val="D92027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Session 2</a:t>
            </a:r>
            <a:endParaRPr lang="en-US" sz="5000" b="1" dirty="0">
              <a:solidFill>
                <a:srgbClr val="D92027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4022" y="1074934"/>
            <a:ext cx="7564553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46484A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Gradient descent algorithm</a:t>
            </a:r>
            <a:endParaRPr lang="en-US" sz="3600" b="1" dirty="0">
              <a:solidFill>
                <a:srgbClr val="46484A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705" y="123825"/>
            <a:ext cx="930903" cy="982164"/>
          </a:xfrm>
          <a:prstGeom prst="rect">
            <a:avLst/>
          </a:prstGeom>
        </p:spPr>
      </p:pic>
      <p:sp>
        <p:nvSpPr>
          <p:cNvPr id="86" name="Isosceles Triangle 85"/>
          <p:cNvSpPr/>
          <p:nvPr/>
        </p:nvSpPr>
        <p:spPr>
          <a:xfrm>
            <a:off x="6502657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Isosceles Triangle 77"/>
          <p:cNvSpPr/>
          <p:nvPr/>
        </p:nvSpPr>
        <p:spPr>
          <a:xfrm>
            <a:off x="3777283" y="624235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6948494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8580922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7927524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4241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8341203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7265687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572014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9141097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8746198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Isosceles Triangle 66"/>
          <p:cNvSpPr/>
          <p:nvPr/>
        </p:nvSpPr>
        <p:spPr>
          <a:xfrm>
            <a:off x="7566660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368179" y="6356016"/>
            <a:ext cx="2812953" cy="4984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938169" y="6074100"/>
            <a:ext cx="4245498" cy="780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146304" y="5930537"/>
            <a:ext cx="5045696" cy="9274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10244217" y="6473196"/>
            <a:ext cx="1936915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Grow Through</a:t>
            </a:r>
            <a:endParaRPr lang="en-US" b="1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8629531" y="6203173"/>
            <a:ext cx="3562469" cy="6548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Isosceles Triangle 26"/>
          <p:cNvSpPr/>
          <p:nvPr/>
        </p:nvSpPr>
        <p:spPr>
          <a:xfrm>
            <a:off x="966421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2598849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1945451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1442103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309197" y="623752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0" y="6356016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2359130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1283614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589941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>
            <a:off x="3159024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/>
          <p:cNvSpPr/>
          <p:nvPr/>
        </p:nvSpPr>
        <p:spPr>
          <a:xfrm>
            <a:off x="2764125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Isosceles Triangle 44"/>
          <p:cNvSpPr/>
          <p:nvPr/>
        </p:nvSpPr>
        <p:spPr>
          <a:xfrm>
            <a:off x="1584587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3468780" y="6351558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Isosceles Triangle 47"/>
          <p:cNvSpPr/>
          <p:nvPr/>
        </p:nvSpPr>
        <p:spPr>
          <a:xfrm>
            <a:off x="4414046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/>
          <p:cNvSpPr/>
          <p:nvPr/>
        </p:nvSpPr>
        <p:spPr>
          <a:xfrm>
            <a:off x="6046473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53930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/>
          <p:cNvSpPr/>
          <p:nvPr/>
        </p:nvSpPr>
        <p:spPr>
          <a:xfrm>
            <a:off x="4889728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/>
          <p:cNvSpPr/>
          <p:nvPr/>
        </p:nvSpPr>
        <p:spPr>
          <a:xfrm>
            <a:off x="5806755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/>
          <p:cNvSpPr/>
          <p:nvPr/>
        </p:nvSpPr>
        <p:spPr>
          <a:xfrm>
            <a:off x="4731239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/>
          <p:cNvSpPr/>
          <p:nvPr/>
        </p:nvSpPr>
        <p:spPr>
          <a:xfrm>
            <a:off x="4037566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/>
          <p:cNvSpPr/>
          <p:nvPr/>
        </p:nvSpPr>
        <p:spPr>
          <a:xfrm>
            <a:off x="6221527" y="635954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Isosceles Triangle 56"/>
          <p:cNvSpPr/>
          <p:nvPr/>
        </p:nvSpPr>
        <p:spPr>
          <a:xfrm>
            <a:off x="5032212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66934" y="1884246"/>
                <a:ext cx="8362598" cy="1503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𝑟𝑒𝑝𝑒𝑎𝑡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𝑢𝑛𝑡𝑖𝑙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𝑐𝑜𝑛𝑣𝑒𝑟𝑔𝑒𝑛𝑐𝑒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{</m:t>
                      </m:r>
                    </m:oMath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𝑠𝑖𝑚𝑢𝑙𝑡𝑎𝑛𝑒𝑜𝑢𝑠𝑙𝑦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𝑢𝑝𝑑𝑎𝑡𝑒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34" y="1884246"/>
                <a:ext cx="8362598" cy="1503040"/>
              </a:xfrm>
              <a:prstGeom prst="rect">
                <a:avLst/>
              </a:prstGeom>
              <a:blipFill>
                <a:blip r:embed="rId6"/>
                <a:stretch>
                  <a:fillRect l="-292" b="-4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901205" y="1884246"/>
                <a:ext cx="301911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𝑙𝑒𝑎𝑟𝑛𝑖𝑛𝑔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</m:oMath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𝐴𝑠𝑠𝑖𝑔𝑛𝑚𝑒𝑛𝑡</m:t>
                      </m:r>
                    </m:oMath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𝑇𝑟𝑢𝑡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1205" y="1884246"/>
                <a:ext cx="3019119" cy="1015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/>
          <p:cNvCxnSpPr/>
          <p:nvPr/>
        </p:nvCxnSpPr>
        <p:spPr>
          <a:xfrm>
            <a:off x="266934" y="3683726"/>
            <a:ext cx="11653390" cy="261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720982" y="3801218"/>
            <a:ext cx="17417" cy="24019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414046" y="2725783"/>
            <a:ext cx="475682" cy="9579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66934" y="3801218"/>
                <a:ext cx="5492076" cy="2069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Correct : Simultaneous update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𝑡𝑒𝑚𝑝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𝑡𝑒𝑚𝑝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𝑡𝑒𝑚𝑝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𝑡𝑒𝑚𝑝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34" y="3801218"/>
                <a:ext cx="5492076" cy="2069093"/>
              </a:xfrm>
              <a:prstGeom prst="rect">
                <a:avLst/>
              </a:prstGeom>
              <a:blipFill>
                <a:blip r:embed="rId8"/>
                <a:stretch>
                  <a:fillRect l="-999" t="-1770" b="-1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6084080" y="3818677"/>
                <a:ext cx="5492076" cy="2069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Incorrect : Not simultaneous update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𝑡𝑒𝑚𝑝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               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𝑡𝑒𝑚𝑝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𝑡𝑒𝑚𝑝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𝑡𝑒𝑚𝑝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080" y="3818677"/>
                <a:ext cx="5492076" cy="2069093"/>
              </a:xfrm>
              <a:prstGeom prst="rect">
                <a:avLst/>
              </a:prstGeom>
              <a:blipFill>
                <a:blip r:embed="rId9"/>
                <a:stretch>
                  <a:fillRect l="-888" t="-1471" b="-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/>
          <p:cNvCxnSpPr/>
          <p:nvPr/>
        </p:nvCxnSpPr>
        <p:spPr>
          <a:xfrm>
            <a:off x="266934" y="3681424"/>
            <a:ext cx="11653390" cy="261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4414046" y="2723481"/>
            <a:ext cx="475682" cy="9579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8173949" y="4667795"/>
            <a:ext cx="572249" cy="36373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24" idx="6"/>
            <a:endCxn id="71" idx="1"/>
          </p:cNvCxnSpPr>
          <p:nvPr/>
        </p:nvCxnSpPr>
        <p:spPr>
          <a:xfrm>
            <a:off x="8746198" y="4849661"/>
            <a:ext cx="326746" cy="22358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8830491" y="4977592"/>
            <a:ext cx="1655570" cy="65314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8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68" grpId="0"/>
      <p:bldP spid="24" grpId="0" animBg="1"/>
      <p:bldP spid="7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52425" y="323850"/>
            <a:ext cx="4848225" cy="86177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solidFill>
                  <a:srgbClr val="D92027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Session 2</a:t>
            </a:r>
            <a:endParaRPr lang="en-US" sz="5000" b="1" dirty="0">
              <a:solidFill>
                <a:srgbClr val="D92027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2425" y="1235214"/>
            <a:ext cx="4942386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46484A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Gradient descent</a:t>
            </a:r>
            <a:endParaRPr lang="en-US" sz="3600" b="1" dirty="0">
              <a:solidFill>
                <a:srgbClr val="46484A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705" y="123825"/>
            <a:ext cx="930903" cy="982164"/>
          </a:xfrm>
          <a:prstGeom prst="rect">
            <a:avLst/>
          </a:prstGeom>
        </p:spPr>
      </p:pic>
      <p:sp>
        <p:nvSpPr>
          <p:cNvPr id="86" name="Isosceles Triangle 85"/>
          <p:cNvSpPr/>
          <p:nvPr/>
        </p:nvSpPr>
        <p:spPr>
          <a:xfrm>
            <a:off x="6502657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Isosceles Triangle 77"/>
          <p:cNvSpPr/>
          <p:nvPr/>
        </p:nvSpPr>
        <p:spPr>
          <a:xfrm>
            <a:off x="3777283" y="624235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6948494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8580922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7927524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4241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8341203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7265687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572014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9141097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8746198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Isosceles Triangle 66"/>
          <p:cNvSpPr/>
          <p:nvPr/>
        </p:nvSpPr>
        <p:spPr>
          <a:xfrm>
            <a:off x="7566660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368179" y="6356016"/>
            <a:ext cx="2812953" cy="4984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938169" y="6074100"/>
            <a:ext cx="4245498" cy="780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146304" y="5930537"/>
            <a:ext cx="5045696" cy="9274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10244217" y="6473196"/>
            <a:ext cx="1936915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Grow Through</a:t>
            </a:r>
            <a:endParaRPr lang="en-US" b="1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8629531" y="6203173"/>
            <a:ext cx="3562469" cy="6548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Isosceles Triangle 26"/>
          <p:cNvSpPr/>
          <p:nvPr/>
        </p:nvSpPr>
        <p:spPr>
          <a:xfrm>
            <a:off x="966421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2598849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1945451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1442103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309197" y="623752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0" y="6356016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2359130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1283614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589941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>
            <a:off x="3159024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/>
          <p:cNvSpPr/>
          <p:nvPr/>
        </p:nvSpPr>
        <p:spPr>
          <a:xfrm>
            <a:off x="2764125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Isosceles Triangle 44"/>
          <p:cNvSpPr/>
          <p:nvPr/>
        </p:nvSpPr>
        <p:spPr>
          <a:xfrm>
            <a:off x="1584587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3468780" y="6351558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Isosceles Triangle 47"/>
          <p:cNvSpPr/>
          <p:nvPr/>
        </p:nvSpPr>
        <p:spPr>
          <a:xfrm>
            <a:off x="4414046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/>
          <p:cNvSpPr/>
          <p:nvPr/>
        </p:nvSpPr>
        <p:spPr>
          <a:xfrm>
            <a:off x="6046473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53930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/>
          <p:cNvSpPr/>
          <p:nvPr/>
        </p:nvSpPr>
        <p:spPr>
          <a:xfrm>
            <a:off x="4889728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/>
          <p:cNvSpPr/>
          <p:nvPr/>
        </p:nvSpPr>
        <p:spPr>
          <a:xfrm>
            <a:off x="5806755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/>
          <p:cNvSpPr/>
          <p:nvPr/>
        </p:nvSpPr>
        <p:spPr>
          <a:xfrm>
            <a:off x="4731239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/>
          <p:cNvSpPr/>
          <p:nvPr/>
        </p:nvSpPr>
        <p:spPr>
          <a:xfrm>
            <a:off x="4037566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/>
          <p:cNvSpPr/>
          <p:nvPr/>
        </p:nvSpPr>
        <p:spPr>
          <a:xfrm>
            <a:off x="6221527" y="635954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Isosceles Triangle 56"/>
          <p:cNvSpPr/>
          <p:nvPr/>
        </p:nvSpPr>
        <p:spPr>
          <a:xfrm>
            <a:off x="5032212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257773" y="1948025"/>
            <a:ext cx="5664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How to reach the local minimum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200650" y="1442419"/>
                <a:ext cx="5717354" cy="855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650" y="1442419"/>
                <a:ext cx="5717354" cy="8550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924" y="2643946"/>
            <a:ext cx="4427604" cy="30177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403721" y="3110536"/>
                <a:ext cx="57173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𝑝𝑜𝑠𝑖𝑡𝑖𝑣𝑒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721" y="3110536"/>
                <a:ext cx="5717354" cy="461665"/>
              </a:xfrm>
              <a:prstGeom prst="rect">
                <a:avLst/>
              </a:prstGeom>
              <a:blipFill>
                <a:blip r:embed="rId8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 flipH="1">
            <a:off x="3544389" y="2924681"/>
            <a:ext cx="822960" cy="128016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037566" y="3246188"/>
            <a:ext cx="917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Positive slope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93157" y="3905196"/>
            <a:ext cx="44649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So the value of theta will keep decreasing until it reaches the </a:t>
            </a:r>
            <a:r>
              <a:rPr lang="en-US" sz="2000" u="sng" dirty="0" smtClean="0">
                <a:solidFill>
                  <a:srgbClr val="FF0000"/>
                </a:solidFill>
              </a:rPr>
              <a:t>local minimum </a:t>
            </a:r>
            <a:endParaRPr lang="en-US" sz="2000" u="sng" dirty="0">
              <a:solidFill>
                <a:srgbClr val="FF0000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3248297" y="4336869"/>
            <a:ext cx="5695406" cy="501655"/>
          </a:xfrm>
          <a:custGeom>
            <a:avLst/>
            <a:gdLst>
              <a:gd name="connsiteX0" fmla="*/ 5695406 w 5695406"/>
              <a:gd name="connsiteY0" fmla="*/ 217714 h 501655"/>
              <a:gd name="connsiteX1" fmla="*/ 4032069 w 5695406"/>
              <a:gd name="connsiteY1" fmla="*/ 496388 h 501655"/>
              <a:gd name="connsiteX2" fmla="*/ 0 w 5695406"/>
              <a:gd name="connsiteY2" fmla="*/ 0 h 50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95406" h="501655">
                <a:moveTo>
                  <a:pt x="5695406" y="217714"/>
                </a:moveTo>
                <a:cubicBezTo>
                  <a:pt x="5338354" y="375194"/>
                  <a:pt x="4981303" y="532674"/>
                  <a:pt x="4032069" y="496388"/>
                </a:cubicBezTo>
                <a:cubicBezTo>
                  <a:pt x="3082835" y="460102"/>
                  <a:pt x="1541417" y="230051"/>
                  <a:pt x="0" y="0"/>
                </a:cubicBezTo>
              </a:path>
            </a:pathLst>
          </a:custGeom>
          <a:noFill/>
          <a:ln w="12700">
            <a:solidFill>
              <a:srgbClr val="0FCF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176441" y="4286913"/>
            <a:ext cx="129994" cy="9099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02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2761</TotalTime>
  <Words>303</Words>
  <Application>Microsoft Office PowerPoint</Application>
  <PresentationFormat>Widescreen</PresentationFormat>
  <Paragraphs>109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Hack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</dc:creator>
  <cp:lastModifiedBy>Ahmed Sayed Mansour</cp:lastModifiedBy>
  <cp:revision>508</cp:revision>
  <dcterms:created xsi:type="dcterms:W3CDTF">2020-10-12T20:39:28Z</dcterms:created>
  <dcterms:modified xsi:type="dcterms:W3CDTF">2020-10-24T20:39:13Z</dcterms:modified>
</cp:coreProperties>
</file>